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8.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handoutMasterIdLst>
    <p:handoutMasterId r:id="rId25"/>
  </p:handoutMasterIdLst>
  <p:sldIdLst>
    <p:sldId id="278" r:id="rId5"/>
    <p:sldId id="426" r:id="rId6"/>
    <p:sldId id="356" r:id="rId7"/>
    <p:sldId id="380" r:id="rId8"/>
    <p:sldId id="431" r:id="rId9"/>
    <p:sldId id="331" r:id="rId10"/>
    <p:sldId id="434" r:id="rId11"/>
    <p:sldId id="439" r:id="rId12"/>
    <p:sldId id="440" r:id="rId13"/>
    <p:sldId id="437" r:id="rId14"/>
    <p:sldId id="438" r:id="rId15"/>
    <p:sldId id="442" r:id="rId16"/>
    <p:sldId id="446" r:id="rId17"/>
    <p:sldId id="447" r:id="rId18"/>
    <p:sldId id="448" r:id="rId19"/>
    <p:sldId id="449" r:id="rId20"/>
    <p:sldId id="454" r:id="rId21"/>
    <p:sldId id="450" r:id="rId22"/>
    <p:sldId id="451" r:id="rId23"/>
  </p:sldIdLst>
  <p:sldSz cx="9144000" cy="6858000" type="screen4x3"/>
  <p:notesSz cx="6797675" cy="9926638"/>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83" userDrawn="1">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33"/>
    <a:srgbClr val="663300"/>
    <a:srgbClr val="660066"/>
    <a:srgbClr val="005A70"/>
    <a:srgbClr val="ADDB7B"/>
    <a:srgbClr val="66FF33"/>
    <a:srgbClr val="009900"/>
    <a:srgbClr val="660033"/>
    <a:srgbClr val="006666"/>
    <a:srgbClr val="8F03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89604" autoAdjust="0"/>
  </p:normalViewPr>
  <p:slideViewPr>
    <p:cSldViewPr snapToGrid="0">
      <p:cViewPr>
        <p:scale>
          <a:sx n="75" d="100"/>
          <a:sy n="75" d="100"/>
        </p:scale>
        <p:origin x="3174" y="726"/>
      </p:cViewPr>
      <p:guideLst>
        <p:guide orient="horz" pos="2183"/>
        <p:guide pos="2880"/>
      </p:guideLst>
    </p:cSldViewPr>
  </p:slideViewPr>
  <p:outlineViewPr>
    <p:cViewPr>
      <p:scale>
        <a:sx n="33" d="100"/>
        <a:sy n="33" d="100"/>
      </p:scale>
      <p:origin x="0" y="11412"/>
    </p:cViewPr>
    <p:sldLst>
      <p:sld r:id="rId1" collapse="1"/>
      <p:sld r:id="rId2" collapse="1"/>
    </p:sldLst>
  </p:outlineViewPr>
  <p:notesTextViewPr>
    <p:cViewPr>
      <p:scale>
        <a:sx n="33" d="100"/>
        <a:sy n="33" d="100"/>
      </p:scale>
      <p:origin x="0" y="0"/>
    </p:cViewPr>
  </p:notesTextViewPr>
  <p:sorterViewPr>
    <p:cViewPr>
      <p:scale>
        <a:sx n="66" d="100"/>
        <a:sy n="66" d="100"/>
      </p:scale>
      <p:origin x="0" y="0"/>
    </p:cViewPr>
  </p:sorterViewPr>
  <p:notesViewPr>
    <p:cSldViewPr snapToGrid="0">
      <p:cViewPr varScale="1">
        <p:scale>
          <a:sx n="51" d="100"/>
          <a:sy n="51" d="100"/>
        </p:scale>
        <p:origin x="-2790" y="-114"/>
      </p:cViewPr>
      <p:guideLst>
        <p:guide orient="horz" pos="3127"/>
        <p:guide pos="2140"/>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_rels/viewProps.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slide" Target="slides/slide3.xml"/></Relationships>
</file>

<file path=ppt/charts/_rels/chart1.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Penny%20Williams\Desktop\nps%20resurvey%20fig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Penny%20Williams\Desktop\nps%20resurvey%20fig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Penny%20Williams\Desktop\nps%20resurvey%20fig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Penny%20Williams\Desktop\nps%20resurvey%20fig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Penny%20Williams\Desktop\NPS%20RESURVEY\NPS%20resurvey%20top%20Feb18%20inc%20summary%20data%202.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Penny%20Williams\Desktop\NPS%20RESURVEY\NPS%20resurvey%20top%20Feb18%20inc%20summary%20data%202.xlsx" TargetMode="External"/><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solidFill>
              <a:srgbClr val="FF0000"/>
            </a:solidFill>
          </c:spPr>
          <c:dPt>
            <c:idx val="0"/>
            <c:bubble3D val="0"/>
            <c:spPr>
              <a:solidFill>
                <a:srgbClr val="005A70"/>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3CCC-4F72-80B6-5F7DF70F22C3}"/>
              </c:ext>
            </c:extLst>
          </c:dPt>
          <c:dPt>
            <c:idx val="1"/>
            <c:bubble3D val="0"/>
            <c:explosion val="5"/>
            <c:spPr>
              <a:solidFill>
                <a:srgbClr val="FF0000"/>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3CCC-4F72-80B6-5F7DF70F22C3}"/>
              </c:ext>
            </c:extLst>
          </c:dPt>
          <c:dLbls>
            <c:dLbl>
              <c:idx val="0"/>
              <c:layout>
                <c:manualLayout>
                  <c:x val="-0.22887359222808443"/>
                  <c:y val="-0.22343314223433924"/>
                </c:manualLayout>
              </c:layout>
              <c:tx>
                <c:rich>
                  <a:bodyPr rot="0" spcFirstLastPara="1" vertOverflow="ellipsis" vert="horz" wrap="square" lIns="38100" tIns="19050" rIns="38100" bIns="19050" anchor="ctr" anchorCtr="1">
                    <a:noAutofit/>
                  </a:bodyPr>
                  <a:lstStyle/>
                  <a:p>
                    <a:pPr>
                      <a:defRPr sz="1400" b="1" i="0" u="none" strike="noStrike" kern="1200" baseline="0">
                        <a:solidFill>
                          <a:schemeClr val="lt1"/>
                        </a:solidFill>
                        <a:latin typeface="+mn-lt"/>
                        <a:ea typeface="+mn-ea"/>
                        <a:cs typeface="+mn-cs"/>
                      </a:defRPr>
                    </a:pPr>
                    <a:r>
                      <a:rPr lang="en-US" sz="1400" baseline="0" dirty="0"/>
                      <a:t>England </a:t>
                    </a:r>
                    <a:fld id="{3B90D13B-058E-49B1-A308-2D5197A5C0A1}" type="PERCENTAGE">
                      <a:rPr lang="en-US" sz="1400" baseline="0"/>
                      <a:pPr>
                        <a:defRPr sz="1400"/>
                      </a:pPr>
                      <a:t>[PERCENTAGE]</a:t>
                    </a:fld>
                    <a:endParaRPr lang="en-US" sz="1400" baseline="0" dirty="0"/>
                  </a:p>
                </c:rich>
              </c:tx>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15:layout>
                    <c:manualLayout>
                      <c:w val="0.29992992846996752"/>
                      <c:h val="0.24993096738058659"/>
                    </c:manualLayout>
                  </c15:layout>
                  <c15:dlblFieldTable/>
                  <c15:showDataLabelsRange val="0"/>
                </c:ext>
                <c:ext xmlns:c16="http://schemas.microsoft.com/office/drawing/2014/chart" uri="{C3380CC4-5D6E-409C-BE32-E72D297353CC}">
                  <c16:uniqueId val="{00000001-3CCC-4F72-80B6-5F7DF70F22C3}"/>
                </c:ext>
              </c:extLst>
            </c:dLbl>
            <c:dLbl>
              <c:idx val="1"/>
              <c:layout>
                <c:manualLayout>
                  <c:x val="0.15341067623782464"/>
                  <c:y val="0.11895116353240305"/>
                </c:manualLayout>
              </c:layout>
              <c:tx>
                <c:rich>
                  <a:bodyPr rot="0" spcFirstLastPara="1" vertOverflow="ellipsis" vert="horz" wrap="square" lIns="38100" tIns="19050" rIns="38100" bIns="19050" anchor="ctr" anchorCtr="0">
                    <a:noAutofit/>
                  </a:bodyPr>
                  <a:lstStyle/>
                  <a:p>
                    <a:pPr algn="ctr">
                      <a:defRPr sz="1400" b="1" i="0" u="none" strike="noStrike" kern="1200" baseline="0">
                        <a:solidFill>
                          <a:schemeClr val="lt1"/>
                        </a:solidFill>
                        <a:latin typeface="+mn-lt"/>
                        <a:ea typeface="+mn-ea"/>
                        <a:cs typeface="+mn-cs"/>
                      </a:defRPr>
                    </a:pPr>
                    <a:r>
                      <a:rPr lang="en-US" sz="1400" baseline="0" dirty="0"/>
                      <a:t>Wales   </a:t>
                    </a:r>
                    <a:fld id="{6C388869-CFE4-4AAC-8E46-DEA904DB5939}" type="PERCENTAGE">
                      <a:rPr lang="en-US" sz="1400" baseline="0" smtClean="0"/>
                      <a:pPr algn="ctr">
                        <a:defRPr sz="1400"/>
                      </a:pPr>
                      <a:t>[PERCENTAGE]</a:t>
                    </a:fld>
                    <a:endParaRPr lang="en-US" sz="1400" baseline="0" dirty="0"/>
                  </a:p>
                </c:rich>
              </c:tx>
              <c:spPr>
                <a:noFill/>
                <a:ln>
                  <a:noFill/>
                </a:ln>
                <a:effectLst/>
              </c:spPr>
              <c:txPr>
                <a:bodyPr rot="0" spcFirstLastPara="1" vertOverflow="ellipsis" vert="horz" wrap="square" lIns="38100" tIns="19050" rIns="38100" bIns="19050" anchor="ctr" anchorCtr="0">
                  <a:noAutofit/>
                </a:bodyPr>
                <a:lstStyle/>
                <a:p>
                  <a:pPr algn="ctr">
                    <a:defRPr sz="14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15:layout>
                    <c:manualLayout>
                      <c:w val="0.19814303553377111"/>
                      <c:h val="0.24067151101661252"/>
                    </c:manualLayout>
                  </c15:layout>
                  <c15:dlblFieldTable/>
                  <c15:showDataLabelsRange val="0"/>
                </c:ext>
                <c:ext xmlns:c16="http://schemas.microsoft.com/office/drawing/2014/chart" uri="{C3380CC4-5D6E-409C-BE32-E72D297353CC}">
                  <c16:uniqueId val="{00000003-3CCC-4F72-80B6-5F7DF70F22C3}"/>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val>
            <c:numRef>
              <c:f>Sheet1!$E$3:$E$4</c:f>
              <c:numCache>
                <c:formatCode>General</c:formatCode>
                <c:ptCount val="2"/>
                <c:pt idx="0">
                  <c:v>55</c:v>
                </c:pt>
                <c:pt idx="1">
                  <c:v>11</c:v>
                </c:pt>
              </c:numCache>
            </c:numRef>
          </c:val>
          <c:extLst>
            <c:ext xmlns:c16="http://schemas.microsoft.com/office/drawing/2014/chart" uri="{C3380CC4-5D6E-409C-BE32-E72D297353CC}">
              <c16:uniqueId val="{00000004-3CCC-4F72-80B6-5F7DF70F22C3}"/>
            </c:ext>
          </c:extLst>
        </c:ser>
        <c:dLbls>
          <c:dLblPos val="in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spPr>
            <a:solidFill>
              <a:srgbClr val="FF0000"/>
            </a:solidFill>
            <a:ln w="9525"/>
          </c:spPr>
          <c:dPt>
            <c:idx val="0"/>
            <c:bubble3D val="0"/>
            <c:spPr>
              <a:solidFill>
                <a:srgbClr val="FF0000"/>
              </a:solidFill>
              <a:ln w="12700">
                <a:noFill/>
              </a:ln>
              <a:effectLst/>
              <a:sp3d/>
            </c:spPr>
            <c:extLst>
              <c:ext xmlns:c16="http://schemas.microsoft.com/office/drawing/2014/chart" uri="{C3380CC4-5D6E-409C-BE32-E72D297353CC}">
                <c16:uniqueId val="{00000001-6DA0-4C53-8B2A-A83A707CA83A}"/>
              </c:ext>
            </c:extLst>
          </c:dPt>
          <c:dPt>
            <c:idx val="1"/>
            <c:bubble3D val="0"/>
            <c:spPr>
              <a:solidFill>
                <a:srgbClr val="005A70"/>
              </a:solidFill>
              <a:ln w="9525">
                <a:solidFill>
                  <a:schemeClr val="lt1"/>
                </a:solidFill>
              </a:ln>
              <a:effectLst/>
              <a:sp3d contourW="9525">
                <a:contourClr>
                  <a:schemeClr val="lt1"/>
                </a:contourClr>
              </a:sp3d>
            </c:spPr>
            <c:extLst>
              <c:ext xmlns:c16="http://schemas.microsoft.com/office/drawing/2014/chart" uri="{C3380CC4-5D6E-409C-BE32-E72D297353CC}">
                <c16:uniqueId val="{00000003-6DA0-4C53-8B2A-A83A707CA83A}"/>
              </c:ext>
            </c:extLst>
          </c:dPt>
          <c:dLbls>
            <c:dLbl>
              <c:idx val="0"/>
              <c:layout>
                <c:manualLayout>
                  <c:x val="-9.3288876589248393E-2"/>
                  <c:y val="-0.20663529416230386"/>
                </c:manualLayout>
              </c:layout>
              <c:tx>
                <c:rich>
                  <a:bodyPr rot="0" spcFirstLastPara="1" vertOverflow="ellipsis" vert="horz" wrap="square" lIns="38100" tIns="19050" rIns="38100" bIns="19050" anchor="ctr" anchorCtr="1">
                    <a:noAutofit/>
                  </a:bodyPr>
                  <a:lstStyle/>
                  <a:p>
                    <a:pPr>
                      <a:defRPr sz="900" b="1" i="0" u="none" strike="noStrike" kern="1200" baseline="0">
                        <a:solidFill>
                          <a:schemeClr val="lt1"/>
                        </a:solidFill>
                        <a:latin typeface="+mn-lt"/>
                        <a:ea typeface="+mn-ea"/>
                        <a:cs typeface="+mn-cs"/>
                      </a:defRPr>
                    </a:pPr>
                    <a:fld id="{76897562-F539-448C-B307-BC529AA44DF5}" type="PERCENTAGE">
                      <a:rPr lang="en-GB" sz="2000" smtClean="0"/>
                      <a:pPr>
                        <a:defRPr/>
                      </a:pPr>
                      <a:t>[PERCENTAGE]</a:t>
                    </a:fld>
                    <a:r>
                      <a:rPr lang="en-GB" sz="2000" dirty="0"/>
                      <a:t> </a:t>
                    </a:r>
                  </a:p>
                  <a:p>
                    <a:pPr>
                      <a:defRPr/>
                    </a:pPr>
                    <a:r>
                      <a:rPr lang="en-GB" sz="2000" dirty="0"/>
                      <a:t>of ponds lost species</a:t>
                    </a:r>
                  </a:p>
                </c:rich>
              </c:tx>
              <c:spPr>
                <a:noFill/>
                <a:ln>
                  <a:noFill/>
                </a:ln>
                <a:effectLst/>
              </c:spPr>
              <c:txPr>
                <a:bodyPr rot="0" spcFirstLastPara="1" vertOverflow="ellipsis" vert="horz" wrap="square" lIns="38100" tIns="19050" rIns="38100" bIns="19050" anchor="ctr" anchorCtr="1">
                  <a:noAutofit/>
                </a:bodyPr>
                <a:lstStyle/>
                <a:p>
                  <a:pPr>
                    <a:defRPr sz="9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15:layout>
                    <c:manualLayout>
                      <c:w val="0.5315187907170843"/>
                      <c:h val="0.63690406713298398"/>
                    </c:manualLayout>
                  </c15:layout>
                  <c15:dlblFieldTable/>
                  <c15:showDataLabelsRange val="0"/>
                </c:ext>
                <c:ext xmlns:c16="http://schemas.microsoft.com/office/drawing/2014/chart" uri="{C3380CC4-5D6E-409C-BE32-E72D297353CC}">
                  <c16:uniqueId val="{00000001-6DA0-4C53-8B2A-A83A707CA83A}"/>
                </c:ext>
              </c:extLst>
            </c:dLbl>
            <c:dLbl>
              <c:idx val="1"/>
              <c:delete val="1"/>
              <c:extLst>
                <c:ext xmlns:c15="http://schemas.microsoft.com/office/drawing/2012/chart" uri="{CE6537A1-D6FC-4f65-9D91-7224C49458BB}"/>
                <c:ext xmlns:c16="http://schemas.microsoft.com/office/drawing/2014/chart" uri="{C3380CC4-5D6E-409C-BE32-E72D297353CC}">
                  <c16:uniqueId val="{00000003-6DA0-4C53-8B2A-A83A707CA83A}"/>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val>
            <c:numRef>
              <c:f>Sheet1!$D$5:$D$6</c:f>
              <c:numCache>
                <c:formatCode>General</c:formatCode>
                <c:ptCount val="2"/>
                <c:pt idx="0">
                  <c:v>66</c:v>
                </c:pt>
                <c:pt idx="1">
                  <c:v>34</c:v>
                </c:pt>
              </c:numCache>
            </c:numRef>
          </c:val>
          <c:extLst>
            <c:ext xmlns:c16="http://schemas.microsoft.com/office/drawing/2014/chart" uri="{C3380CC4-5D6E-409C-BE32-E72D297353CC}">
              <c16:uniqueId val="{00000004-6DA0-4C53-8B2A-A83A707CA83A}"/>
            </c:ext>
          </c:extLst>
        </c:ser>
        <c:dLbls>
          <c:dLblPos val="inEnd"/>
          <c:showLegendKey val="0"/>
          <c:showVal val="0"/>
          <c:showCatName val="0"/>
          <c:showSerName val="0"/>
          <c:showPercent val="1"/>
          <c:showBubbleSize val="0"/>
          <c:showLeaderLines val="1"/>
        </c:dLbls>
      </c:pie3D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2.8333983956416306E-3"/>
          <c:w val="0.9286657664357878"/>
          <c:h val="0.88769780500255235"/>
        </c:manualLayout>
      </c:layout>
      <c:pie3DChart>
        <c:varyColors val="1"/>
        <c:ser>
          <c:idx val="0"/>
          <c:order val="0"/>
          <c:dPt>
            <c:idx val="0"/>
            <c:bubble3D val="0"/>
            <c:spPr>
              <a:solidFill>
                <a:srgbClr val="FF0000"/>
              </a:solidFill>
              <a:ln w="19050">
                <a:solidFill>
                  <a:schemeClr val="lt1"/>
                </a:solidFill>
              </a:ln>
              <a:effectLst/>
              <a:sp3d contourW="19050">
                <a:contourClr>
                  <a:schemeClr val="lt1"/>
                </a:contourClr>
              </a:sp3d>
            </c:spPr>
            <c:extLst>
              <c:ext xmlns:c16="http://schemas.microsoft.com/office/drawing/2014/chart" uri="{C3380CC4-5D6E-409C-BE32-E72D297353CC}">
                <c16:uniqueId val="{00000001-F8C1-43F0-8D4A-32781269F014}"/>
              </c:ext>
            </c:extLst>
          </c:dPt>
          <c:dPt>
            <c:idx val="1"/>
            <c:bubble3D val="0"/>
            <c:spPr>
              <a:solidFill>
                <a:srgbClr val="005A70"/>
              </a:solidFill>
              <a:ln w="19050">
                <a:solidFill>
                  <a:schemeClr val="lt1"/>
                </a:solidFill>
              </a:ln>
              <a:effectLst/>
              <a:sp3d contourW="19050">
                <a:contourClr>
                  <a:schemeClr val="lt1"/>
                </a:contourClr>
              </a:sp3d>
            </c:spPr>
            <c:extLst>
              <c:ext xmlns:c16="http://schemas.microsoft.com/office/drawing/2014/chart" uri="{C3380CC4-5D6E-409C-BE32-E72D297353CC}">
                <c16:uniqueId val="{00000003-F8C1-43F0-8D4A-32781269F014}"/>
              </c:ext>
            </c:extLst>
          </c:dPt>
          <c:dLbls>
            <c:dLbl>
              <c:idx val="0"/>
              <c:layout>
                <c:manualLayout>
                  <c:x val="-0.27704567688990617"/>
                  <c:y val="-0.15257116465592016"/>
                </c:manualLayout>
              </c:layout>
              <c:tx>
                <c:rich>
                  <a:bodyPr/>
                  <a:lstStyle/>
                  <a:p>
                    <a:fld id="{CD5271B1-68E6-4187-8E5C-C44F7A4DFBF3}" type="PERCENTAGE">
                      <a:rPr lang="en-US" sz="2000"/>
                      <a:pPr/>
                      <a:t>[PERCENTAGE]</a:t>
                    </a:fld>
                    <a:endParaRPr lang="en-GB"/>
                  </a:p>
                </c:rich>
              </c:tx>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8C1-43F0-8D4A-32781269F014}"/>
                </c:ext>
              </c:extLst>
            </c:dLbl>
            <c:dLbl>
              <c:idx val="1"/>
              <c:delete val="1"/>
              <c:extLst>
                <c:ext xmlns:c15="http://schemas.microsoft.com/office/drawing/2012/chart" uri="{CE6537A1-D6FC-4f65-9D91-7224C49458BB}"/>
                <c:ext xmlns:c16="http://schemas.microsoft.com/office/drawing/2014/chart" uri="{C3380CC4-5D6E-409C-BE32-E72D297353CC}">
                  <c16:uniqueId val="{00000003-F8C1-43F0-8D4A-32781269F014}"/>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val>
            <c:numRef>
              <c:f>Sheet1!$B$19:$B$20</c:f>
              <c:numCache>
                <c:formatCode>General</c:formatCode>
                <c:ptCount val="2"/>
                <c:pt idx="0">
                  <c:v>55</c:v>
                </c:pt>
                <c:pt idx="1">
                  <c:v>45</c:v>
                </c:pt>
              </c:numCache>
            </c:numRef>
          </c:val>
          <c:extLst>
            <c:ext xmlns:c16="http://schemas.microsoft.com/office/drawing/2014/chart" uri="{C3380CC4-5D6E-409C-BE32-E72D297353CC}">
              <c16:uniqueId val="{00000004-F8C1-43F0-8D4A-32781269F014}"/>
            </c:ext>
          </c:extLst>
        </c:ser>
        <c:dLbls>
          <c:dLblPos val="inEnd"/>
          <c:showLegendKey val="0"/>
          <c:showVal val="0"/>
          <c:showCatName val="0"/>
          <c:showSerName val="0"/>
          <c:showPercent val="1"/>
          <c:showBubbleSize val="0"/>
          <c:showLeaderLines val="1"/>
        </c:dLbls>
      </c:pie3D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rgbClr val="FF0000"/>
              </a:solidFill>
              <a:ln w="19050">
                <a:solidFill>
                  <a:schemeClr val="lt1"/>
                </a:solidFill>
              </a:ln>
              <a:effectLst/>
              <a:sp3d contourW="19050">
                <a:contourClr>
                  <a:schemeClr val="lt1"/>
                </a:contourClr>
              </a:sp3d>
            </c:spPr>
            <c:extLst>
              <c:ext xmlns:c16="http://schemas.microsoft.com/office/drawing/2014/chart" uri="{C3380CC4-5D6E-409C-BE32-E72D297353CC}">
                <c16:uniqueId val="{00000001-405D-456C-A40C-09A65475337A}"/>
              </c:ext>
            </c:extLst>
          </c:dPt>
          <c:dPt>
            <c:idx val="1"/>
            <c:bubble3D val="0"/>
            <c:spPr>
              <a:solidFill>
                <a:srgbClr val="005A70"/>
              </a:solidFill>
              <a:ln w="19050">
                <a:solidFill>
                  <a:schemeClr val="lt1"/>
                </a:solidFill>
              </a:ln>
              <a:effectLst/>
              <a:sp3d contourW="19050">
                <a:contourClr>
                  <a:schemeClr val="lt1"/>
                </a:contourClr>
              </a:sp3d>
            </c:spPr>
            <c:extLst>
              <c:ext xmlns:c16="http://schemas.microsoft.com/office/drawing/2014/chart" uri="{C3380CC4-5D6E-409C-BE32-E72D297353CC}">
                <c16:uniqueId val="{00000003-405D-456C-A40C-09A65475337A}"/>
              </c:ext>
            </c:extLst>
          </c:dPt>
          <c:dLbls>
            <c:dLbl>
              <c:idx val="0"/>
              <c:layout>
                <c:manualLayout>
                  <c:x val="-0.13540781593168608"/>
                  <c:y val="-0.1572990874651545"/>
                </c:manualLayout>
              </c:layout>
              <c:tx>
                <c:rich>
                  <a:bodyPr rot="0" spcFirstLastPara="1" vertOverflow="ellipsis" vert="horz" wrap="square" lIns="38100" tIns="19050" rIns="38100" bIns="19050" anchor="ctr" anchorCtr="1">
                    <a:noAutofit/>
                  </a:bodyPr>
                  <a:lstStyle/>
                  <a:p>
                    <a:pPr>
                      <a:defRPr sz="900" b="1" i="0" u="none" strike="noStrike" kern="1200" baseline="0">
                        <a:solidFill>
                          <a:schemeClr val="lt1"/>
                        </a:solidFill>
                        <a:latin typeface="+mn-lt"/>
                        <a:ea typeface="+mn-ea"/>
                        <a:cs typeface="+mn-cs"/>
                      </a:defRPr>
                    </a:pPr>
                    <a:fld id="{CD5271B1-68E6-4187-8E5C-C44F7A4DFBF3}" type="PERCENTAGE">
                      <a:rPr lang="en-US" sz="2000"/>
                      <a:pPr>
                        <a:defRPr/>
                      </a:pPr>
                      <a:t>[PERCENTAGE]</a:t>
                    </a:fld>
                    <a:endParaRPr lang="en-GB"/>
                  </a:p>
                </c:rich>
              </c:tx>
              <c:spPr>
                <a:noFill/>
                <a:ln>
                  <a:noFill/>
                </a:ln>
                <a:effectLst/>
              </c:spPr>
              <c:txPr>
                <a:bodyPr rot="0" spcFirstLastPara="1" vertOverflow="ellipsis" vert="horz" wrap="square" lIns="38100" tIns="19050" rIns="38100" bIns="19050" anchor="ctr" anchorCtr="1">
                  <a:noAutofit/>
                </a:bodyPr>
                <a:lstStyle/>
                <a:p>
                  <a:pPr>
                    <a:defRPr sz="9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15:layout>
                    <c:manualLayout>
                      <c:w val="0.3244491406292957"/>
                      <c:h val="0.41606108980010009"/>
                    </c:manualLayout>
                  </c15:layout>
                  <c15:dlblFieldTable/>
                  <c15:showDataLabelsRange val="0"/>
                </c:ext>
                <c:ext xmlns:c16="http://schemas.microsoft.com/office/drawing/2014/chart" uri="{C3380CC4-5D6E-409C-BE32-E72D297353CC}">
                  <c16:uniqueId val="{00000001-405D-456C-A40C-09A65475337A}"/>
                </c:ext>
              </c:extLst>
            </c:dLbl>
            <c:dLbl>
              <c:idx val="1"/>
              <c:delete val="1"/>
              <c:extLst>
                <c:ext xmlns:c15="http://schemas.microsoft.com/office/drawing/2012/chart" uri="{CE6537A1-D6FC-4f65-9D91-7224C49458BB}"/>
                <c:ext xmlns:c16="http://schemas.microsoft.com/office/drawing/2014/chart" uri="{C3380CC4-5D6E-409C-BE32-E72D297353CC}">
                  <c16:uniqueId val="{00000003-405D-456C-A40C-09A65475337A}"/>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val>
            <c:numRef>
              <c:f>Sheet1!$B$19:$B$20</c:f>
              <c:numCache>
                <c:formatCode>General</c:formatCode>
                <c:ptCount val="2"/>
                <c:pt idx="0">
                  <c:v>55</c:v>
                </c:pt>
                <c:pt idx="1">
                  <c:v>45</c:v>
                </c:pt>
              </c:numCache>
            </c:numRef>
          </c:val>
          <c:extLst>
            <c:ext xmlns:c16="http://schemas.microsoft.com/office/drawing/2014/chart" uri="{C3380CC4-5D6E-409C-BE32-E72D297353CC}">
              <c16:uniqueId val="{00000004-405D-456C-A40C-09A65475337A}"/>
            </c:ext>
          </c:extLst>
        </c:ser>
        <c:dLbls>
          <c:dLblPos val="inEnd"/>
          <c:showLegendKey val="0"/>
          <c:showVal val="0"/>
          <c:showCatName val="0"/>
          <c:showSerName val="0"/>
          <c:showPercent val="1"/>
          <c:showBubbleSize val="0"/>
          <c:showLeaderLines val="1"/>
        </c:dLbls>
      </c:pie3D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rgbClr val="FF0000"/>
              </a:solidFill>
              <a:ln w="19050">
                <a:solidFill>
                  <a:schemeClr val="lt1"/>
                </a:solidFill>
              </a:ln>
              <a:effectLst/>
              <a:sp3d contourW="19050">
                <a:contourClr>
                  <a:schemeClr val="lt1"/>
                </a:contourClr>
              </a:sp3d>
            </c:spPr>
            <c:extLst>
              <c:ext xmlns:c16="http://schemas.microsoft.com/office/drawing/2014/chart" uri="{C3380CC4-5D6E-409C-BE32-E72D297353CC}">
                <c16:uniqueId val="{00000001-07AB-4A03-992D-0DB7183ABF03}"/>
              </c:ext>
            </c:extLst>
          </c:dPt>
          <c:dPt>
            <c:idx val="1"/>
            <c:bubble3D val="0"/>
            <c:spPr>
              <a:solidFill>
                <a:srgbClr val="005A70"/>
              </a:solidFill>
              <a:ln w="19050">
                <a:solidFill>
                  <a:schemeClr val="lt1"/>
                </a:solidFill>
              </a:ln>
              <a:effectLst/>
              <a:sp3d contourW="19050">
                <a:contourClr>
                  <a:schemeClr val="lt1"/>
                </a:contourClr>
              </a:sp3d>
            </c:spPr>
            <c:extLst>
              <c:ext xmlns:c16="http://schemas.microsoft.com/office/drawing/2014/chart" uri="{C3380CC4-5D6E-409C-BE32-E72D297353CC}">
                <c16:uniqueId val="{00000003-07AB-4A03-992D-0DB7183ABF03}"/>
              </c:ext>
            </c:extLst>
          </c:dPt>
          <c:dLbls>
            <c:dLbl>
              <c:idx val="0"/>
              <c:layout>
                <c:manualLayout>
                  <c:x val="-8.4453490925658251E-2"/>
                  <c:y val="6.3438443005937872E-2"/>
                </c:manualLayout>
              </c:layout>
              <c:tx>
                <c:rich>
                  <a:bodyPr/>
                  <a:lstStyle/>
                  <a:p>
                    <a:fld id="{A78ADD7C-96EA-4933-9B28-083A9B630833}" type="PERCENTAGE">
                      <a:rPr lang="en-US" sz="2000"/>
                      <a:pPr/>
                      <a:t>[PERCENTAGE]</a:t>
                    </a:fld>
                    <a:endParaRPr lang="en-GB"/>
                  </a:p>
                </c:rich>
              </c:tx>
              <c:dLblPos val="bestFit"/>
              <c:showLegendKey val="0"/>
              <c:showVal val="0"/>
              <c:showCatName val="0"/>
              <c:showSerName val="0"/>
              <c:showPercent val="1"/>
              <c:showBubbleSize val="0"/>
              <c:extLst>
                <c:ext xmlns:c15="http://schemas.microsoft.com/office/drawing/2012/chart" uri="{CE6537A1-D6FC-4f65-9D91-7224C49458BB}">
                  <c15:layout>
                    <c:manualLayout>
                      <c:w val="0.41106587870504208"/>
                      <c:h val="0.4732520928647912"/>
                    </c:manualLayout>
                  </c15:layout>
                  <c15:dlblFieldTable/>
                  <c15:showDataLabelsRange val="0"/>
                </c:ext>
                <c:ext xmlns:c16="http://schemas.microsoft.com/office/drawing/2014/chart" uri="{C3380CC4-5D6E-409C-BE32-E72D297353CC}">
                  <c16:uniqueId val="{00000001-07AB-4A03-992D-0DB7183ABF03}"/>
                </c:ext>
              </c:extLst>
            </c:dLbl>
            <c:dLbl>
              <c:idx val="1"/>
              <c:delete val="1"/>
              <c:extLst>
                <c:ext xmlns:c15="http://schemas.microsoft.com/office/drawing/2012/chart" uri="{CE6537A1-D6FC-4f65-9D91-7224C49458BB}"/>
                <c:ext xmlns:c16="http://schemas.microsoft.com/office/drawing/2014/chart" uri="{C3380CC4-5D6E-409C-BE32-E72D297353CC}">
                  <c16:uniqueId val="{00000003-07AB-4A03-992D-0DB7183ABF03}"/>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val>
            <c:numRef>
              <c:f>Sheet1!$B$34:$B$35</c:f>
              <c:numCache>
                <c:formatCode>General</c:formatCode>
                <c:ptCount val="2"/>
                <c:pt idx="0">
                  <c:v>45</c:v>
                </c:pt>
                <c:pt idx="1">
                  <c:v>55</c:v>
                </c:pt>
              </c:numCache>
            </c:numRef>
          </c:val>
          <c:extLst>
            <c:ext xmlns:c16="http://schemas.microsoft.com/office/drawing/2014/chart" uri="{C3380CC4-5D6E-409C-BE32-E72D297353CC}">
              <c16:uniqueId val="{00000004-07AB-4A03-992D-0DB7183ABF03}"/>
            </c:ext>
          </c:extLst>
        </c:ser>
        <c:dLbls>
          <c:dLblPos val="inEnd"/>
          <c:showLegendKey val="0"/>
          <c:showVal val="0"/>
          <c:showCatName val="0"/>
          <c:showSerName val="0"/>
          <c:showPercent val="1"/>
          <c:showBubbleSize val="0"/>
          <c:showLeaderLines val="1"/>
        </c:dLbls>
      </c:pie3D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rgbClr val="FF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D5AD-4140-B207-221700DBB46C}"/>
              </c:ext>
            </c:extLst>
          </c:dPt>
          <c:dPt>
            <c:idx val="1"/>
            <c:bubble3D val="0"/>
            <c:spPr>
              <a:solidFill>
                <a:schemeClr val="bg1">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D5AD-4140-B207-221700DBB46C}"/>
              </c:ext>
            </c:extLst>
          </c:dPt>
          <c:dLbls>
            <c:dLbl>
              <c:idx val="0"/>
              <c:delete val="1"/>
              <c:extLst>
                <c:ext xmlns:c15="http://schemas.microsoft.com/office/drawing/2012/chart" uri="{CE6537A1-D6FC-4f65-9D91-7224C49458BB}"/>
                <c:ext xmlns:c16="http://schemas.microsoft.com/office/drawing/2014/chart" uri="{C3380CC4-5D6E-409C-BE32-E72D297353CC}">
                  <c16:uniqueId val="{00000001-D5AD-4140-B207-221700DBB46C}"/>
                </c:ext>
              </c:extLst>
            </c:dLbl>
            <c:dLbl>
              <c:idx val="1"/>
              <c:layout>
                <c:manualLayout>
                  <c:x val="0.45061270483679799"/>
                  <c:y val="0.3727332046932566"/>
                </c:manualLayout>
              </c:layout>
              <c:tx>
                <c:rich>
                  <a:bodyPr rot="0" spcFirstLastPara="1" vertOverflow="ellipsis" vert="horz" wrap="square" lIns="38100" tIns="19050" rIns="38100" bIns="19050" anchor="ctr" anchorCtr="1">
                    <a:noAutofit/>
                  </a:bodyPr>
                  <a:lstStyle/>
                  <a:p>
                    <a:pPr>
                      <a:defRPr sz="1100" b="0" i="0" u="none" strike="noStrike" kern="1200" baseline="0">
                        <a:solidFill>
                          <a:schemeClr val="lt1">
                            <a:lumMod val="85000"/>
                          </a:schemeClr>
                        </a:solidFill>
                        <a:latin typeface="+mn-lt"/>
                        <a:ea typeface="+mn-ea"/>
                        <a:cs typeface="+mn-cs"/>
                      </a:defRPr>
                    </a:pPr>
                    <a:r>
                      <a:rPr lang="en-US" sz="1100" b="1" dirty="0">
                        <a:solidFill>
                          <a:schemeClr val="tx1"/>
                        </a:solidFill>
                      </a:rPr>
                      <a:t>67% </a:t>
                    </a:r>
                  </a:p>
                  <a:p>
                    <a:pPr>
                      <a:defRPr sz="1100"/>
                    </a:pPr>
                    <a:r>
                      <a:rPr lang="en-US" sz="1100" dirty="0">
                        <a:solidFill>
                          <a:schemeClr val="tx1"/>
                        </a:solidFill>
                      </a:rPr>
                      <a:t>had rare species</a:t>
                    </a:r>
                  </a:p>
                </c:rich>
              </c:tx>
              <c:spPr>
                <a:noFill/>
                <a:ln>
                  <a:noFill/>
                </a:ln>
                <a:effectLst/>
              </c:spPr>
              <c:txPr>
                <a:bodyPr rot="0" spcFirstLastPara="1" vertOverflow="ellipsis" vert="horz" wrap="square" lIns="38100" tIns="19050" rIns="38100" bIns="19050" anchor="ctr" anchorCtr="1">
                  <a:noAutofit/>
                </a:bodyPr>
                <a:lstStyle/>
                <a:p>
                  <a:pPr>
                    <a:defRPr sz="1100" b="0" i="0" u="none" strike="noStrike" kern="1200" baseline="0">
                      <a:solidFill>
                        <a:schemeClr val="lt1">
                          <a:lumMod val="85000"/>
                        </a:schemeClr>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15:layout>
                    <c:manualLayout>
                      <c:w val="0.36057563177853152"/>
                      <c:h val="0.35536579054378759"/>
                    </c:manualLayout>
                  </c15:layout>
                  <c15:showDataLabelsRange val="0"/>
                </c:ext>
                <c:ext xmlns:c16="http://schemas.microsoft.com/office/drawing/2014/chart" uri="{C3380CC4-5D6E-409C-BE32-E72D297353CC}">
                  <c16:uniqueId val="{00000003-D5AD-4140-B207-221700DBB46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lt1">
                      <a:lumMod val="95000"/>
                      <a:alpha val="54000"/>
                    </a:schemeClr>
                  </a:solidFill>
                </a:ln>
                <a:effectLst/>
              </c:spPr>
            </c:leaderLines>
            <c:extLst>
              <c:ext xmlns:c15="http://schemas.microsoft.com/office/drawing/2012/chart" uri="{CE6537A1-D6FC-4f65-9D91-7224C49458BB}"/>
            </c:extLst>
          </c:dLbls>
          <c:val>
            <c:numRef>
              <c:f>'Play data rarity'!$HI$1482:$HI$1483</c:f>
              <c:numCache>
                <c:formatCode>General</c:formatCode>
                <c:ptCount val="2"/>
                <c:pt idx="0">
                  <c:v>69</c:v>
                </c:pt>
                <c:pt idx="1">
                  <c:v>34</c:v>
                </c:pt>
              </c:numCache>
            </c:numRef>
          </c:val>
          <c:extLst>
            <c:ext xmlns:c16="http://schemas.microsoft.com/office/drawing/2014/chart" uri="{C3380CC4-5D6E-409C-BE32-E72D297353CC}">
              <c16:uniqueId val="{00000004-D5AD-4140-B207-221700DBB46C}"/>
            </c:ext>
          </c:extLst>
        </c:ser>
        <c:dLbls>
          <c:dLblPos val="ctr"/>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solidFill>
      <a:schemeClr val="bg1"/>
    </a:solid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explosion val="2"/>
            <c:spPr>
              <a:solidFill>
                <a:srgbClr val="FF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AB44-430B-A16A-B455AA531E8E}"/>
              </c:ext>
            </c:extLst>
          </c:dPt>
          <c:dPt>
            <c:idx val="1"/>
            <c:bubble3D val="0"/>
            <c:spPr>
              <a:solidFill>
                <a:schemeClr val="bg1">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AB44-430B-A16A-B455AA531E8E}"/>
              </c:ext>
            </c:extLst>
          </c:dPt>
          <c:dLbls>
            <c:dLbl>
              <c:idx val="0"/>
              <c:delete val="1"/>
              <c:extLst>
                <c:ext xmlns:c15="http://schemas.microsoft.com/office/drawing/2012/chart" uri="{CE6537A1-D6FC-4f65-9D91-7224C49458BB}"/>
                <c:ext xmlns:c16="http://schemas.microsoft.com/office/drawing/2014/chart" uri="{C3380CC4-5D6E-409C-BE32-E72D297353CC}">
                  <c16:uniqueId val="{00000001-AB44-430B-A16A-B455AA531E8E}"/>
                </c:ext>
              </c:extLst>
            </c:dLbl>
            <c:dLbl>
              <c:idx val="1"/>
              <c:layout>
                <c:manualLayout>
                  <c:x val="0.46399546090953242"/>
                  <c:y val="0.39285397423913559"/>
                </c:manualLayout>
              </c:layout>
              <c:tx>
                <c:rich>
                  <a:bodyPr rot="0" spcFirstLastPara="1" vertOverflow="ellipsis" vert="horz" wrap="square" lIns="38100" tIns="19050" rIns="38100" bIns="19050" anchor="ctr" anchorCtr="1">
                    <a:noAutofit/>
                  </a:bodyPr>
                  <a:lstStyle/>
                  <a:p>
                    <a:pPr>
                      <a:defRPr sz="1100" b="0" i="0" u="none" strike="noStrike" kern="1200" baseline="0">
                        <a:solidFill>
                          <a:schemeClr val="lt1">
                            <a:lumMod val="85000"/>
                          </a:schemeClr>
                        </a:solidFill>
                        <a:latin typeface="+mn-lt"/>
                        <a:ea typeface="+mn-ea"/>
                        <a:cs typeface="+mn-cs"/>
                      </a:defRPr>
                    </a:pPr>
                    <a:r>
                      <a:rPr lang="en-US" sz="1100" b="1" dirty="0">
                        <a:solidFill>
                          <a:schemeClr val="tx1"/>
                        </a:solidFill>
                      </a:rPr>
                      <a:t>78% </a:t>
                    </a:r>
                  </a:p>
                  <a:p>
                    <a:pPr>
                      <a:defRPr sz="1100"/>
                    </a:pPr>
                    <a:r>
                      <a:rPr lang="en-US" sz="1100" dirty="0">
                        <a:solidFill>
                          <a:schemeClr val="tx1"/>
                        </a:solidFill>
                      </a:rPr>
                      <a:t>had rare species</a:t>
                    </a:r>
                  </a:p>
                </c:rich>
              </c:tx>
              <c:spPr>
                <a:noFill/>
                <a:ln>
                  <a:noFill/>
                </a:ln>
                <a:effectLst/>
              </c:spPr>
              <c:txPr>
                <a:bodyPr rot="0" spcFirstLastPara="1" vertOverflow="ellipsis" vert="horz" wrap="square" lIns="38100" tIns="19050" rIns="38100" bIns="19050" anchor="ctr" anchorCtr="1">
                  <a:noAutofit/>
                </a:bodyPr>
                <a:lstStyle/>
                <a:p>
                  <a:pPr>
                    <a:defRPr sz="1100" b="0" i="0" u="none" strike="noStrike" kern="1200" baseline="0">
                      <a:solidFill>
                        <a:schemeClr val="lt1">
                          <a:lumMod val="85000"/>
                        </a:schemeClr>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15:layout>
                    <c:manualLayout>
                      <c:w val="0.35020756542290687"/>
                      <c:h val="0.35536579054378759"/>
                    </c:manualLayout>
                  </c15:layout>
                  <c15:showDataLabelsRange val="0"/>
                </c:ext>
                <c:ext xmlns:c16="http://schemas.microsoft.com/office/drawing/2014/chart" uri="{C3380CC4-5D6E-409C-BE32-E72D297353CC}">
                  <c16:uniqueId val="{00000003-AB44-430B-A16A-B455AA531E8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lt1">
                      <a:lumMod val="95000"/>
                      <a:alpha val="54000"/>
                    </a:schemeClr>
                  </a:solidFill>
                </a:ln>
                <a:effectLst/>
              </c:spPr>
            </c:leaderLines>
            <c:extLst>
              <c:ext xmlns:c15="http://schemas.microsoft.com/office/drawing/2012/chart" uri="{CE6537A1-D6FC-4f65-9D91-7224C49458BB}"/>
            </c:extLst>
          </c:dLbls>
          <c:val>
            <c:numRef>
              <c:f>'Play data rarity'!$HI$1480:$HI$1481</c:f>
              <c:numCache>
                <c:formatCode>General</c:formatCode>
                <c:ptCount val="2"/>
                <c:pt idx="0">
                  <c:v>78</c:v>
                </c:pt>
                <c:pt idx="1">
                  <c:v>22</c:v>
                </c:pt>
              </c:numCache>
            </c:numRef>
          </c:val>
          <c:extLst>
            <c:ext xmlns:c16="http://schemas.microsoft.com/office/drawing/2014/chart" uri="{C3380CC4-5D6E-409C-BE32-E72D297353CC}">
              <c16:uniqueId val="{00000004-AB44-430B-A16A-B455AA531E8E}"/>
            </c:ext>
          </c:extLst>
        </c:ser>
        <c:dLbls>
          <c:dLblPos val="ctr"/>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solidFill>
      <a:schemeClr val="bg1"/>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7">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7.xml><?xml version="1.0" encoding="utf-8"?>
<cs:chartStyle xmlns:cs="http://schemas.microsoft.com/office/drawing/2012/chartStyle" xmlns:a="http://schemas.openxmlformats.org/drawingml/2006/main" id="257">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958" cy="496888"/>
          </a:xfrm>
          <a:prstGeom prst="rect">
            <a:avLst/>
          </a:prstGeom>
        </p:spPr>
        <p:txBody>
          <a:bodyPr vert="horz" lIns="87634" tIns="43816" rIns="87634" bIns="43816" rtlCol="0"/>
          <a:lstStyle>
            <a:lvl1pPr algn="l">
              <a:defRPr sz="1200">
                <a:latin typeface="Arial" charset="0"/>
                <a:cs typeface="Arial" charset="0"/>
              </a:defRPr>
            </a:lvl1pPr>
          </a:lstStyle>
          <a:p>
            <a:pPr>
              <a:defRPr/>
            </a:pPr>
            <a:endParaRPr lang="en-GB"/>
          </a:p>
        </p:txBody>
      </p:sp>
      <p:sp>
        <p:nvSpPr>
          <p:cNvPr id="3" name="Date Placeholder 2"/>
          <p:cNvSpPr>
            <a:spLocks noGrp="1"/>
          </p:cNvSpPr>
          <p:nvPr>
            <p:ph type="dt" sz="quarter" idx="1"/>
          </p:nvPr>
        </p:nvSpPr>
        <p:spPr>
          <a:xfrm>
            <a:off x="3851098" y="0"/>
            <a:ext cx="2944958" cy="496888"/>
          </a:xfrm>
          <a:prstGeom prst="rect">
            <a:avLst/>
          </a:prstGeom>
        </p:spPr>
        <p:txBody>
          <a:bodyPr vert="horz" lIns="87634" tIns="43816" rIns="87634" bIns="43816" rtlCol="0"/>
          <a:lstStyle>
            <a:lvl1pPr algn="r">
              <a:defRPr sz="1200">
                <a:latin typeface="Arial" charset="0"/>
                <a:cs typeface="Arial" charset="0"/>
              </a:defRPr>
            </a:lvl1pPr>
          </a:lstStyle>
          <a:p>
            <a:pPr>
              <a:defRPr/>
            </a:pPr>
            <a:fld id="{7C51E6C0-B11B-4B74-844B-3790F4ED517B}" type="datetimeFigureOut">
              <a:rPr lang="en-GB"/>
              <a:pPr>
                <a:defRPr/>
              </a:pPr>
              <a:t>02/05/2024</a:t>
            </a:fld>
            <a:endParaRPr lang="en-GB"/>
          </a:p>
        </p:txBody>
      </p:sp>
      <p:sp>
        <p:nvSpPr>
          <p:cNvPr id="4" name="Footer Placeholder 3"/>
          <p:cNvSpPr>
            <a:spLocks noGrp="1"/>
          </p:cNvSpPr>
          <p:nvPr>
            <p:ph type="ftr" sz="quarter" idx="2"/>
          </p:nvPr>
        </p:nvSpPr>
        <p:spPr>
          <a:xfrm>
            <a:off x="0" y="9428164"/>
            <a:ext cx="2944958" cy="496887"/>
          </a:xfrm>
          <a:prstGeom prst="rect">
            <a:avLst/>
          </a:prstGeom>
        </p:spPr>
        <p:txBody>
          <a:bodyPr vert="horz" lIns="87634" tIns="43816" rIns="87634" bIns="43816" rtlCol="0" anchor="b"/>
          <a:lstStyle>
            <a:lvl1pPr algn="l">
              <a:defRPr sz="1200">
                <a:latin typeface="Arial" charset="0"/>
                <a:cs typeface="Arial" charset="0"/>
              </a:defRPr>
            </a:lvl1pPr>
          </a:lstStyle>
          <a:p>
            <a:pPr>
              <a:defRPr/>
            </a:pPr>
            <a:endParaRPr lang="en-GB"/>
          </a:p>
        </p:txBody>
      </p:sp>
      <p:sp>
        <p:nvSpPr>
          <p:cNvPr id="5" name="Slide Number Placeholder 4"/>
          <p:cNvSpPr>
            <a:spLocks noGrp="1"/>
          </p:cNvSpPr>
          <p:nvPr>
            <p:ph type="sldNum" sz="quarter" idx="3"/>
          </p:nvPr>
        </p:nvSpPr>
        <p:spPr>
          <a:xfrm>
            <a:off x="3851098" y="9428164"/>
            <a:ext cx="2944958" cy="496887"/>
          </a:xfrm>
          <a:prstGeom prst="rect">
            <a:avLst/>
          </a:prstGeom>
        </p:spPr>
        <p:txBody>
          <a:bodyPr vert="horz" lIns="87634" tIns="43816" rIns="87634" bIns="43816" rtlCol="0" anchor="b"/>
          <a:lstStyle>
            <a:lvl1pPr algn="r">
              <a:defRPr sz="1200">
                <a:latin typeface="Arial" charset="0"/>
                <a:cs typeface="Arial" charset="0"/>
              </a:defRPr>
            </a:lvl1pPr>
          </a:lstStyle>
          <a:p>
            <a:pPr>
              <a:defRPr/>
            </a:pPr>
            <a:fld id="{F4EB5DC3-22B7-4CBB-BC44-B2C84FBAF103}" type="slidenum">
              <a:rPr lang="en-GB"/>
              <a:pPr>
                <a:defRPr/>
              </a:pPr>
              <a:t>‹#›</a:t>
            </a:fld>
            <a:endParaRPr lang="en-GB"/>
          </a:p>
        </p:txBody>
      </p:sp>
    </p:spTree>
    <p:extLst>
      <p:ext uri="{BB962C8B-B14F-4D97-AF65-F5344CB8AC3E}">
        <p14:creationId xmlns:p14="http://schemas.microsoft.com/office/powerpoint/2010/main" val="12641253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4958"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955" tIns="45478" rIns="90955" bIns="45478" numCol="1" anchor="t" anchorCtr="0" compatLnSpc="1">
            <a:prstTxWarp prst="textNoShape">
              <a:avLst/>
            </a:prstTxWarp>
          </a:bodyPr>
          <a:lstStyle>
            <a:lvl1pPr>
              <a:defRPr sz="1200">
                <a:latin typeface="Arial" charset="0"/>
                <a:cs typeface="Arial" charset="0"/>
              </a:defRPr>
            </a:lvl1pPr>
          </a:lstStyle>
          <a:p>
            <a:pPr>
              <a:defRPr/>
            </a:pPr>
            <a:endParaRPr lang="en-GB"/>
          </a:p>
        </p:txBody>
      </p:sp>
      <p:sp>
        <p:nvSpPr>
          <p:cNvPr id="4099" name="Rectangle 3"/>
          <p:cNvSpPr>
            <a:spLocks noGrp="1" noChangeArrowheads="1"/>
          </p:cNvSpPr>
          <p:nvPr>
            <p:ph type="dt" idx="1"/>
          </p:nvPr>
        </p:nvSpPr>
        <p:spPr bwMode="auto">
          <a:xfrm>
            <a:off x="3851098" y="0"/>
            <a:ext cx="2944958"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955" tIns="45478" rIns="90955" bIns="45478" numCol="1" anchor="t" anchorCtr="0" compatLnSpc="1">
            <a:prstTxWarp prst="textNoShape">
              <a:avLst/>
            </a:prstTxWarp>
          </a:bodyPr>
          <a:lstStyle>
            <a:lvl1pPr algn="r">
              <a:defRPr sz="1200">
                <a:latin typeface="Arial" charset="0"/>
                <a:cs typeface="Arial" charset="0"/>
              </a:defRPr>
            </a:lvl1pPr>
          </a:lstStyle>
          <a:p>
            <a:pPr>
              <a:defRPr/>
            </a:pPr>
            <a:endParaRPr lang="en-GB"/>
          </a:p>
        </p:txBody>
      </p:sp>
      <p:sp>
        <p:nvSpPr>
          <p:cNvPr id="54276"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681225" y="4714876"/>
            <a:ext cx="5435226"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955" tIns="45478" rIns="90955" bIns="45478"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102" name="Rectangle 6"/>
          <p:cNvSpPr>
            <a:spLocks noGrp="1" noChangeArrowheads="1"/>
          </p:cNvSpPr>
          <p:nvPr>
            <p:ph type="ftr" sz="quarter" idx="4"/>
          </p:nvPr>
        </p:nvSpPr>
        <p:spPr bwMode="auto">
          <a:xfrm>
            <a:off x="0" y="9428164"/>
            <a:ext cx="2944958"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955" tIns="45478" rIns="90955" bIns="45478" numCol="1" anchor="b" anchorCtr="0" compatLnSpc="1">
            <a:prstTxWarp prst="textNoShape">
              <a:avLst/>
            </a:prstTxWarp>
          </a:bodyPr>
          <a:lstStyle>
            <a:lvl1pPr>
              <a:defRPr sz="1200">
                <a:latin typeface="Arial" charset="0"/>
                <a:cs typeface="Arial" charset="0"/>
              </a:defRPr>
            </a:lvl1pPr>
          </a:lstStyle>
          <a:p>
            <a:pPr>
              <a:defRPr/>
            </a:pPr>
            <a:endParaRPr lang="en-GB"/>
          </a:p>
        </p:txBody>
      </p:sp>
      <p:sp>
        <p:nvSpPr>
          <p:cNvPr id="4103" name="Rectangle 7"/>
          <p:cNvSpPr>
            <a:spLocks noGrp="1" noChangeArrowheads="1"/>
          </p:cNvSpPr>
          <p:nvPr>
            <p:ph type="sldNum" sz="quarter" idx="5"/>
          </p:nvPr>
        </p:nvSpPr>
        <p:spPr bwMode="auto">
          <a:xfrm>
            <a:off x="3851098" y="9428164"/>
            <a:ext cx="2944958"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955" tIns="45478" rIns="90955" bIns="45478" numCol="1" anchor="b" anchorCtr="0" compatLnSpc="1">
            <a:prstTxWarp prst="textNoShape">
              <a:avLst/>
            </a:prstTxWarp>
          </a:bodyPr>
          <a:lstStyle>
            <a:lvl1pPr algn="r">
              <a:defRPr sz="1200">
                <a:latin typeface="Arial" charset="0"/>
                <a:cs typeface="Arial" charset="0"/>
              </a:defRPr>
            </a:lvl1pPr>
          </a:lstStyle>
          <a:p>
            <a:pPr>
              <a:defRPr/>
            </a:pPr>
            <a:fld id="{A42074CF-B64B-40A2-8910-60B1F6FE38B2}" type="slidenum">
              <a:rPr lang="en-GB"/>
              <a:pPr>
                <a:defRPr/>
              </a:pPr>
              <a:t>‹#›</a:t>
            </a:fld>
            <a:endParaRPr lang="en-GB"/>
          </a:p>
        </p:txBody>
      </p:sp>
    </p:spTree>
    <p:extLst>
      <p:ext uri="{BB962C8B-B14F-4D97-AF65-F5344CB8AC3E}">
        <p14:creationId xmlns:p14="http://schemas.microsoft.com/office/powerpoint/2010/main" val="3344413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08025" indent="-271463" eaLnBrk="0" hangingPunct="0">
              <a:spcBef>
                <a:spcPct val="30000"/>
              </a:spcBef>
              <a:defRPr sz="1200">
                <a:solidFill>
                  <a:schemeClr val="tx1"/>
                </a:solidFill>
                <a:latin typeface="Arial" charset="0"/>
                <a:cs typeface="Arial" charset="0"/>
              </a:defRPr>
            </a:lvl2pPr>
            <a:lvl3pPr marL="1092200" indent="-215900" eaLnBrk="0" hangingPunct="0">
              <a:spcBef>
                <a:spcPct val="30000"/>
              </a:spcBef>
              <a:defRPr sz="1200">
                <a:solidFill>
                  <a:schemeClr val="tx1"/>
                </a:solidFill>
                <a:latin typeface="Arial" charset="0"/>
                <a:cs typeface="Arial" charset="0"/>
              </a:defRPr>
            </a:lvl3pPr>
            <a:lvl4pPr marL="1531938" indent="-215900" eaLnBrk="0" hangingPunct="0">
              <a:spcBef>
                <a:spcPct val="30000"/>
              </a:spcBef>
              <a:defRPr sz="1200">
                <a:solidFill>
                  <a:schemeClr val="tx1"/>
                </a:solidFill>
                <a:latin typeface="Arial" charset="0"/>
                <a:cs typeface="Arial" charset="0"/>
              </a:defRPr>
            </a:lvl4pPr>
            <a:lvl5pPr marL="1970088" indent="-215900" eaLnBrk="0" hangingPunct="0">
              <a:spcBef>
                <a:spcPct val="30000"/>
              </a:spcBef>
              <a:defRPr sz="1200">
                <a:solidFill>
                  <a:schemeClr val="tx1"/>
                </a:solidFill>
                <a:latin typeface="Arial" charset="0"/>
                <a:cs typeface="Arial" charset="0"/>
              </a:defRPr>
            </a:lvl5pPr>
            <a:lvl6pPr marL="2427288" indent="-215900" eaLnBrk="0" fontAlgn="base" hangingPunct="0">
              <a:spcBef>
                <a:spcPct val="30000"/>
              </a:spcBef>
              <a:spcAft>
                <a:spcPct val="0"/>
              </a:spcAft>
              <a:defRPr sz="1200">
                <a:solidFill>
                  <a:schemeClr val="tx1"/>
                </a:solidFill>
                <a:latin typeface="Arial" charset="0"/>
                <a:cs typeface="Arial" charset="0"/>
              </a:defRPr>
            </a:lvl6pPr>
            <a:lvl7pPr marL="2884488" indent="-215900" eaLnBrk="0" fontAlgn="base" hangingPunct="0">
              <a:spcBef>
                <a:spcPct val="30000"/>
              </a:spcBef>
              <a:spcAft>
                <a:spcPct val="0"/>
              </a:spcAft>
              <a:defRPr sz="1200">
                <a:solidFill>
                  <a:schemeClr val="tx1"/>
                </a:solidFill>
                <a:latin typeface="Arial" charset="0"/>
                <a:cs typeface="Arial" charset="0"/>
              </a:defRPr>
            </a:lvl7pPr>
            <a:lvl8pPr marL="3341688" indent="-215900" eaLnBrk="0" fontAlgn="base" hangingPunct="0">
              <a:spcBef>
                <a:spcPct val="30000"/>
              </a:spcBef>
              <a:spcAft>
                <a:spcPct val="0"/>
              </a:spcAft>
              <a:defRPr sz="1200">
                <a:solidFill>
                  <a:schemeClr val="tx1"/>
                </a:solidFill>
                <a:latin typeface="Arial" charset="0"/>
                <a:cs typeface="Arial" charset="0"/>
              </a:defRPr>
            </a:lvl8pPr>
            <a:lvl9pPr marL="3798888" indent="-2159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E62552F5-8F88-4DAE-B450-E5B935686305}" type="slidenum">
              <a:rPr lang="en-GB" altLang="en-US" smtClean="0"/>
              <a:pPr eaLnBrk="1" hangingPunct="1">
                <a:spcBef>
                  <a:spcPct val="0"/>
                </a:spcBef>
              </a:pPr>
              <a:t>1</a:t>
            </a:fld>
            <a:endParaRPr lang="en-GB" altLang="en-US"/>
          </a:p>
        </p:txBody>
      </p:sp>
      <p:sp>
        <p:nvSpPr>
          <p:cNvPr id="55299" name="Rectangle 2"/>
          <p:cNvSpPr>
            <a:spLocks noGrp="1" noRot="1" noChangeAspect="1" noChangeArrowheads="1" noTextEdit="1"/>
          </p:cNvSpPr>
          <p:nvPr>
            <p:ph type="sldImg"/>
          </p:nvPr>
        </p:nvSpPr>
        <p:spPr>
          <a:xfrm>
            <a:off x="684213" y="663575"/>
            <a:ext cx="4962525" cy="3722688"/>
          </a:xfrm>
          <a:ln/>
        </p:spPr>
      </p:sp>
      <p:sp>
        <p:nvSpPr>
          <p:cNvPr id="55300"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11885609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08025" indent="-271463" eaLnBrk="0" hangingPunct="0">
              <a:spcBef>
                <a:spcPct val="30000"/>
              </a:spcBef>
              <a:defRPr sz="1200">
                <a:solidFill>
                  <a:schemeClr val="tx1"/>
                </a:solidFill>
                <a:latin typeface="Arial" charset="0"/>
                <a:cs typeface="Arial" charset="0"/>
              </a:defRPr>
            </a:lvl2pPr>
            <a:lvl3pPr marL="1092200" indent="-215900" eaLnBrk="0" hangingPunct="0">
              <a:spcBef>
                <a:spcPct val="30000"/>
              </a:spcBef>
              <a:defRPr sz="1200">
                <a:solidFill>
                  <a:schemeClr val="tx1"/>
                </a:solidFill>
                <a:latin typeface="Arial" charset="0"/>
                <a:cs typeface="Arial" charset="0"/>
              </a:defRPr>
            </a:lvl3pPr>
            <a:lvl4pPr marL="1531938" indent="-215900" eaLnBrk="0" hangingPunct="0">
              <a:spcBef>
                <a:spcPct val="30000"/>
              </a:spcBef>
              <a:defRPr sz="1200">
                <a:solidFill>
                  <a:schemeClr val="tx1"/>
                </a:solidFill>
                <a:latin typeface="Arial" charset="0"/>
                <a:cs typeface="Arial" charset="0"/>
              </a:defRPr>
            </a:lvl4pPr>
            <a:lvl5pPr marL="1970088" indent="-215900" eaLnBrk="0" hangingPunct="0">
              <a:spcBef>
                <a:spcPct val="30000"/>
              </a:spcBef>
              <a:defRPr sz="1200">
                <a:solidFill>
                  <a:schemeClr val="tx1"/>
                </a:solidFill>
                <a:latin typeface="Arial" charset="0"/>
                <a:cs typeface="Arial" charset="0"/>
              </a:defRPr>
            </a:lvl5pPr>
            <a:lvl6pPr marL="2427288" indent="-215900" eaLnBrk="0" fontAlgn="base" hangingPunct="0">
              <a:spcBef>
                <a:spcPct val="30000"/>
              </a:spcBef>
              <a:spcAft>
                <a:spcPct val="0"/>
              </a:spcAft>
              <a:defRPr sz="1200">
                <a:solidFill>
                  <a:schemeClr val="tx1"/>
                </a:solidFill>
                <a:latin typeface="Arial" charset="0"/>
                <a:cs typeface="Arial" charset="0"/>
              </a:defRPr>
            </a:lvl6pPr>
            <a:lvl7pPr marL="2884488" indent="-215900" eaLnBrk="0" fontAlgn="base" hangingPunct="0">
              <a:spcBef>
                <a:spcPct val="30000"/>
              </a:spcBef>
              <a:spcAft>
                <a:spcPct val="0"/>
              </a:spcAft>
              <a:defRPr sz="1200">
                <a:solidFill>
                  <a:schemeClr val="tx1"/>
                </a:solidFill>
                <a:latin typeface="Arial" charset="0"/>
                <a:cs typeface="Arial" charset="0"/>
              </a:defRPr>
            </a:lvl7pPr>
            <a:lvl8pPr marL="3341688" indent="-215900" eaLnBrk="0" fontAlgn="base" hangingPunct="0">
              <a:spcBef>
                <a:spcPct val="30000"/>
              </a:spcBef>
              <a:spcAft>
                <a:spcPct val="0"/>
              </a:spcAft>
              <a:defRPr sz="1200">
                <a:solidFill>
                  <a:schemeClr val="tx1"/>
                </a:solidFill>
                <a:latin typeface="Arial" charset="0"/>
                <a:cs typeface="Arial" charset="0"/>
              </a:defRPr>
            </a:lvl8pPr>
            <a:lvl9pPr marL="3798888" indent="-2159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B37A639E-2F79-4E07-89DE-922E6A904178}" type="slidenum">
              <a:rPr lang="en-GB" altLang="en-US" smtClean="0"/>
              <a:pPr eaLnBrk="1" hangingPunct="1">
                <a:spcBef>
                  <a:spcPct val="0"/>
                </a:spcBef>
              </a:pPr>
              <a:t>10</a:t>
            </a:fld>
            <a:endParaRPr lang="en-GB" altLang="en-US"/>
          </a:p>
        </p:txBody>
      </p:sp>
      <p:sp>
        <p:nvSpPr>
          <p:cNvPr id="59395"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p:txBody>
          <a:bodyPr/>
          <a:lstStyle/>
          <a:p>
            <a:pPr>
              <a:defRPr/>
            </a:pPr>
            <a:endParaRPr lang="en-GB" altLang="en-US" dirty="0">
              <a:latin typeface="Arial" pitchFamily="34" charset="0"/>
              <a:cs typeface="Arial" pitchFamily="34" charset="0"/>
            </a:endParaRPr>
          </a:p>
        </p:txBody>
      </p:sp>
    </p:spTree>
    <p:extLst>
      <p:ext uri="{BB962C8B-B14F-4D97-AF65-F5344CB8AC3E}">
        <p14:creationId xmlns:p14="http://schemas.microsoft.com/office/powerpoint/2010/main" val="41887261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08025" indent="-271463" eaLnBrk="0" hangingPunct="0">
              <a:spcBef>
                <a:spcPct val="30000"/>
              </a:spcBef>
              <a:defRPr sz="1200">
                <a:solidFill>
                  <a:schemeClr val="tx1"/>
                </a:solidFill>
                <a:latin typeface="Arial" charset="0"/>
                <a:cs typeface="Arial" charset="0"/>
              </a:defRPr>
            </a:lvl2pPr>
            <a:lvl3pPr marL="1092200" indent="-215900" eaLnBrk="0" hangingPunct="0">
              <a:spcBef>
                <a:spcPct val="30000"/>
              </a:spcBef>
              <a:defRPr sz="1200">
                <a:solidFill>
                  <a:schemeClr val="tx1"/>
                </a:solidFill>
                <a:latin typeface="Arial" charset="0"/>
                <a:cs typeface="Arial" charset="0"/>
              </a:defRPr>
            </a:lvl3pPr>
            <a:lvl4pPr marL="1531938" indent="-215900" eaLnBrk="0" hangingPunct="0">
              <a:spcBef>
                <a:spcPct val="30000"/>
              </a:spcBef>
              <a:defRPr sz="1200">
                <a:solidFill>
                  <a:schemeClr val="tx1"/>
                </a:solidFill>
                <a:latin typeface="Arial" charset="0"/>
                <a:cs typeface="Arial" charset="0"/>
              </a:defRPr>
            </a:lvl4pPr>
            <a:lvl5pPr marL="1970088" indent="-215900" eaLnBrk="0" hangingPunct="0">
              <a:spcBef>
                <a:spcPct val="30000"/>
              </a:spcBef>
              <a:defRPr sz="1200">
                <a:solidFill>
                  <a:schemeClr val="tx1"/>
                </a:solidFill>
                <a:latin typeface="Arial" charset="0"/>
                <a:cs typeface="Arial" charset="0"/>
              </a:defRPr>
            </a:lvl5pPr>
            <a:lvl6pPr marL="2427288" indent="-215900" eaLnBrk="0" fontAlgn="base" hangingPunct="0">
              <a:spcBef>
                <a:spcPct val="30000"/>
              </a:spcBef>
              <a:spcAft>
                <a:spcPct val="0"/>
              </a:spcAft>
              <a:defRPr sz="1200">
                <a:solidFill>
                  <a:schemeClr val="tx1"/>
                </a:solidFill>
                <a:latin typeface="Arial" charset="0"/>
                <a:cs typeface="Arial" charset="0"/>
              </a:defRPr>
            </a:lvl6pPr>
            <a:lvl7pPr marL="2884488" indent="-215900" eaLnBrk="0" fontAlgn="base" hangingPunct="0">
              <a:spcBef>
                <a:spcPct val="30000"/>
              </a:spcBef>
              <a:spcAft>
                <a:spcPct val="0"/>
              </a:spcAft>
              <a:defRPr sz="1200">
                <a:solidFill>
                  <a:schemeClr val="tx1"/>
                </a:solidFill>
                <a:latin typeface="Arial" charset="0"/>
                <a:cs typeface="Arial" charset="0"/>
              </a:defRPr>
            </a:lvl7pPr>
            <a:lvl8pPr marL="3341688" indent="-215900" eaLnBrk="0" fontAlgn="base" hangingPunct="0">
              <a:spcBef>
                <a:spcPct val="30000"/>
              </a:spcBef>
              <a:spcAft>
                <a:spcPct val="0"/>
              </a:spcAft>
              <a:defRPr sz="1200">
                <a:solidFill>
                  <a:schemeClr val="tx1"/>
                </a:solidFill>
                <a:latin typeface="Arial" charset="0"/>
                <a:cs typeface="Arial" charset="0"/>
              </a:defRPr>
            </a:lvl8pPr>
            <a:lvl9pPr marL="3798888" indent="-2159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79F6331E-3516-4C7A-9BB0-C347C77D00F3}" type="slidenum">
              <a:rPr lang="en-GB" altLang="en-US" smtClean="0"/>
              <a:pPr eaLnBrk="1" hangingPunct="1">
                <a:spcBef>
                  <a:spcPct val="0"/>
                </a:spcBef>
              </a:pPr>
              <a:t>11</a:t>
            </a:fld>
            <a:endParaRPr lang="en-GB" altLang="en-US"/>
          </a:p>
        </p:txBody>
      </p:sp>
      <p:sp>
        <p:nvSpPr>
          <p:cNvPr id="60419"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p:txBody>
          <a:bodyPr/>
          <a:lstStyle/>
          <a:p>
            <a:pPr>
              <a:defRPr/>
            </a:pPr>
            <a:endParaRPr lang="en-GB" altLang="en-US" dirty="0">
              <a:latin typeface="Arial" pitchFamily="34" charset="0"/>
              <a:cs typeface="Arial" pitchFamily="34" charset="0"/>
            </a:endParaRPr>
          </a:p>
        </p:txBody>
      </p:sp>
    </p:spTree>
    <p:extLst>
      <p:ext uri="{BB962C8B-B14F-4D97-AF65-F5344CB8AC3E}">
        <p14:creationId xmlns:p14="http://schemas.microsoft.com/office/powerpoint/2010/main" val="38529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08025" indent="-271463" eaLnBrk="0" hangingPunct="0">
              <a:spcBef>
                <a:spcPct val="30000"/>
              </a:spcBef>
              <a:defRPr sz="1200">
                <a:solidFill>
                  <a:schemeClr val="tx1"/>
                </a:solidFill>
                <a:latin typeface="Arial" charset="0"/>
                <a:cs typeface="Arial" charset="0"/>
              </a:defRPr>
            </a:lvl2pPr>
            <a:lvl3pPr marL="1092200" indent="-215900" eaLnBrk="0" hangingPunct="0">
              <a:spcBef>
                <a:spcPct val="30000"/>
              </a:spcBef>
              <a:defRPr sz="1200">
                <a:solidFill>
                  <a:schemeClr val="tx1"/>
                </a:solidFill>
                <a:latin typeface="Arial" charset="0"/>
                <a:cs typeface="Arial" charset="0"/>
              </a:defRPr>
            </a:lvl3pPr>
            <a:lvl4pPr marL="1531938" indent="-215900" eaLnBrk="0" hangingPunct="0">
              <a:spcBef>
                <a:spcPct val="30000"/>
              </a:spcBef>
              <a:defRPr sz="1200">
                <a:solidFill>
                  <a:schemeClr val="tx1"/>
                </a:solidFill>
                <a:latin typeface="Arial" charset="0"/>
                <a:cs typeface="Arial" charset="0"/>
              </a:defRPr>
            </a:lvl4pPr>
            <a:lvl5pPr marL="1970088" indent="-215900" eaLnBrk="0" hangingPunct="0">
              <a:spcBef>
                <a:spcPct val="30000"/>
              </a:spcBef>
              <a:defRPr sz="1200">
                <a:solidFill>
                  <a:schemeClr val="tx1"/>
                </a:solidFill>
                <a:latin typeface="Arial" charset="0"/>
                <a:cs typeface="Arial" charset="0"/>
              </a:defRPr>
            </a:lvl5pPr>
            <a:lvl6pPr marL="2427288" indent="-215900" eaLnBrk="0" fontAlgn="base" hangingPunct="0">
              <a:spcBef>
                <a:spcPct val="30000"/>
              </a:spcBef>
              <a:spcAft>
                <a:spcPct val="0"/>
              </a:spcAft>
              <a:defRPr sz="1200">
                <a:solidFill>
                  <a:schemeClr val="tx1"/>
                </a:solidFill>
                <a:latin typeface="Arial" charset="0"/>
                <a:cs typeface="Arial" charset="0"/>
              </a:defRPr>
            </a:lvl6pPr>
            <a:lvl7pPr marL="2884488" indent="-215900" eaLnBrk="0" fontAlgn="base" hangingPunct="0">
              <a:spcBef>
                <a:spcPct val="30000"/>
              </a:spcBef>
              <a:spcAft>
                <a:spcPct val="0"/>
              </a:spcAft>
              <a:defRPr sz="1200">
                <a:solidFill>
                  <a:schemeClr val="tx1"/>
                </a:solidFill>
                <a:latin typeface="Arial" charset="0"/>
                <a:cs typeface="Arial" charset="0"/>
              </a:defRPr>
            </a:lvl7pPr>
            <a:lvl8pPr marL="3341688" indent="-215900" eaLnBrk="0" fontAlgn="base" hangingPunct="0">
              <a:spcBef>
                <a:spcPct val="30000"/>
              </a:spcBef>
              <a:spcAft>
                <a:spcPct val="0"/>
              </a:spcAft>
              <a:defRPr sz="1200">
                <a:solidFill>
                  <a:schemeClr val="tx1"/>
                </a:solidFill>
                <a:latin typeface="Arial" charset="0"/>
                <a:cs typeface="Arial" charset="0"/>
              </a:defRPr>
            </a:lvl8pPr>
            <a:lvl9pPr marL="3798888" indent="-2159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79F6331E-3516-4C7A-9BB0-C347C77D00F3}" type="slidenum">
              <a:rPr lang="en-GB" altLang="en-US" smtClean="0"/>
              <a:pPr eaLnBrk="1" hangingPunct="1">
                <a:spcBef>
                  <a:spcPct val="0"/>
                </a:spcBef>
              </a:pPr>
              <a:t>12</a:t>
            </a:fld>
            <a:endParaRPr lang="en-GB" altLang="en-US"/>
          </a:p>
        </p:txBody>
      </p:sp>
      <p:sp>
        <p:nvSpPr>
          <p:cNvPr id="60419"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p:txBody>
          <a:bodyPr/>
          <a:lstStyle/>
          <a:p>
            <a:pPr>
              <a:defRPr/>
            </a:pPr>
            <a:endParaRPr lang="en-GB" altLang="en-US" dirty="0">
              <a:latin typeface="Arial" pitchFamily="34" charset="0"/>
              <a:cs typeface="Arial" pitchFamily="34" charset="0"/>
            </a:endParaRPr>
          </a:p>
        </p:txBody>
      </p:sp>
    </p:spTree>
    <p:extLst>
      <p:ext uri="{BB962C8B-B14F-4D97-AF65-F5344CB8AC3E}">
        <p14:creationId xmlns:p14="http://schemas.microsoft.com/office/powerpoint/2010/main" val="2996381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08025" indent="-271463" eaLnBrk="0" hangingPunct="0">
              <a:spcBef>
                <a:spcPct val="30000"/>
              </a:spcBef>
              <a:defRPr sz="1200">
                <a:solidFill>
                  <a:schemeClr val="tx1"/>
                </a:solidFill>
                <a:latin typeface="Arial" charset="0"/>
                <a:cs typeface="Arial" charset="0"/>
              </a:defRPr>
            </a:lvl2pPr>
            <a:lvl3pPr marL="1092200" indent="-215900" eaLnBrk="0" hangingPunct="0">
              <a:spcBef>
                <a:spcPct val="30000"/>
              </a:spcBef>
              <a:defRPr sz="1200">
                <a:solidFill>
                  <a:schemeClr val="tx1"/>
                </a:solidFill>
                <a:latin typeface="Arial" charset="0"/>
                <a:cs typeface="Arial" charset="0"/>
              </a:defRPr>
            </a:lvl3pPr>
            <a:lvl4pPr marL="1531938" indent="-215900" eaLnBrk="0" hangingPunct="0">
              <a:spcBef>
                <a:spcPct val="30000"/>
              </a:spcBef>
              <a:defRPr sz="1200">
                <a:solidFill>
                  <a:schemeClr val="tx1"/>
                </a:solidFill>
                <a:latin typeface="Arial" charset="0"/>
                <a:cs typeface="Arial" charset="0"/>
              </a:defRPr>
            </a:lvl4pPr>
            <a:lvl5pPr marL="1970088" indent="-215900" eaLnBrk="0" hangingPunct="0">
              <a:spcBef>
                <a:spcPct val="30000"/>
              </a:spcBef>
              <a:defRPr sz="1200">
                <a:solidFill>
                  <a:schemeClr val="tx1"/>
                </a:solidFill>
                <a:latin typeface="Arial" charset="0"/>
                <a:cs typeface="Arial" charset="0"/>
              </a:defRPr>
            </a:lvl5pPr>
            <a:lvl6pPr marL="2427288" indent="-215900" eaLnBrk="0" fontAlgn="base" hangingPunct="0">
              <a:spcBef>
                <a:spcPct val="30000"/>
              </a:spcBef>
              <a:spcAft>
                <a:spcPct val="0"/>
              </a:spcAft>
              <a:defRPr sz="1200">
                <a:solidFill>
                  <a:schemeClr val="tx1"/>
                </a:solidFill>
                <a:latin typeface="Arial" charset="0"/>
                <a:cs typeface="Arial" charset="0"/>
              </a:defRPr>
            </a:lvl6pPr>
            <a:lvl7pPr marL="2884488" indent="-215900" eaLnBrk="0" fontAlgn="base" hangingPunct="0">
              <a:spcBef>
                <a:spcPct val="30000"/>
              </a:spcBef>
              <a:spcAft>
                <a:spcPct val="0"/>
              </a:spcAft>
              <a:defRPr sz="1200">
                <a:solidFill>
                  <a:schemeClr val="tx1"/>
                </a:solidFill>
                <a:latin typeface="Arial" charset="0"/>
                <a:cs typeface="Arial" charset="0"/>
              </a:defRPr>
            </a:lvl7pPr>
            <a:lvl8pPr marL="3341688" indent="-215900" eaLnBrk="0" fontAlgn="base" hangingPunct="0">
              <a:spcBef>
                <a:spcPct val="30000"/>
              </a:spcBef>
              <a:spcAft>
                <a:spcPct val="0"/>
              </a:spcAft>
              <a:defRPr sz="1200">
                <a:solidFill>
                  <a:schemeClr val="tx1"/>
                </a:solidFill>
                <a:latin typeface="Arial" charset="0"/>
                <a:cs typeface="Arial" charset="0"/>
              </a:defRPr>
            </a:lvl8pPr>
            <a:lvl9pPr marL="3798888" indent="-2159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79F6331E-3516-4C7A-9BB0-C347C77D00F3}" type="slidenum">
              <a:rPr lang="en-GB" altLang="en-US" smtClean="0"/>
              <a:pPr eaLnBrk="1" hangingPunct="1">
                <a:spcBef>
                  <a:spcPct val="0"/>
                </a:spcBef>
              </a:pPr>
              <a:t>13</a:t>
            </a:fld>
            <a:endParaRPr lang="en-GB" altLang="en-US"/>
          </a:p>
        </p:txBody>
      </p:sp>
      <p:sp>
        <p:nvSpPr>
          <p:cNvPr id="60419"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p:txBody>
          <a:bodyPr/>
          <a:lstStyle/>
          <a:p>
            <a:pPr>
              <a:defRPr/>
            </a:pPr>
            <a:endParaRPr lang="en-GB" altLang="en-US" dirty="0">
              <a:latin typeface="Arial" pitchFamily="34" charset="0"/>
              <a:cs typeface="Arial" pitchFamily="34" charset="0"/>
            </a:endParaRPr>
          </a:p>
        </p:txBody>
      </p:sp>
    </p:spTree>
    <p:extLst>
      <p:ext uri="{BB962C8B-B14F-4D97-AF65-F5344CB8AC3E}">
        <p14:creationId xmlns:p14="http://schemas.microsoft.com/office/powerpoint/2010/main" val="25339734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08025" indent="-271463" eaLnBrk="0" hangingPunct="0">
              <a:spcBef>
                <a:spcPct val="30000"/>
              </a:spcBef>
              <a:defRPr sz="1200">
                <a:solidFill>
                  <a:schemeClr val="tx1"/>
                </a:solidFill>
                <a:latin typeface="Arial" charset="0"/>
                <a:cs typeface="Arial" charset="0"/>
              </a:defRPr>
            </a:lvl2pPr>
            <a:lvl3pPr marL="1092200" indent="-215900" eaLnBrk="0" hangingPunct="0">
              <a:spcBef>
                <a:spcPct val="30000"/>
              </a:spcBef>
              <a:defRPr sz="1200">
                <a:solidFill>
                  <a:schemeClr val="tx1"/>
                </a:solidFill>
                <a:latin typeface="Arial" charset="0"/>
                <a:cs typeface="Arial" charset="0"/>
              </a:defRPr>
            </a:lvl3pPr>
            <a:lvl4pPr marL="1531938" indent="-215900" eaLnBrk="0" hangingPunct="0">
              <a:spcBef>
                <a:spcPct val="30000"/>
              </a:spcBef>
              <a:defRPr sz="1200">
                <a:solidFill>
                  <a:schemeClr val="tx1"/>
                </a:solidFill>
                <a:latin typeface="Arial" charset="0"/>
                <a:cs typeface="Arial" charset="0"/>
              </a:defRPr>
            </a:lvl4pPr>
            <a:lvl5pPr marL="1970088" indent="-215900" eaLnBrk="0" hangingPunct="0">
              <a:spcBef>
                <a:spcPct val="30000"/>
              </a:spcBef>
              <a:defRPr sz="1200">
                <a:solidFill>
                  <a:schemeClr val="tx1"/>
                </a:solidFill>
                <a:latin typeface="Arial" charset="0"/>
                <a:cs typeface="Arial" charset="0"/>
              </a:defRPr>
            </a:lvl5pPr>
            <a:lvl6pPr marL="2427288" indent="-215900" eaLnBrk="0" fontAlgn="base" hangingPunct="0">
              <a:spcBef>
                <a:spcPct val="30000"/>
              </a:spcBef>
              <a:spcAft>
                <a:spcPct val="0"/>
              </a:spcAft>
              <a:defRPr sz="1200">
                <a:solidFill>
                  <a:schemeClr val="tx1"/>
                </a:solidFill>
                <a:latin typeface="Arial" charset="0"/>
                <a:cs typeface="Arial" charset="0"/>
              </a:defRPr>
            </a:lvl6pPr>
            <a:lvl7pPr marL="2884488" indent="-215900" eaLnBrk="0" fontAlgn="base" hangingPunct="0">
              <a:spcBef>
                <a:spcPct val="30000"/>
              </a:spcBef>
              <a:spcAft>
                <a:spcPct val="0"/>
              </a:spcAft>
              <a:defRPr sz="1200">
                <a:solidFill>
                  <a:schemeClr val="tx1"/>
                </a:solidFill>
                <a:latin typeface="Arial" charset="0"/>
                <a:cs typeface="Arial" charset="0"/>
              </a:defRPr>
            </a:lvl7pPr>
            <a:lvl8pPr marL="3341688" indent="-215900" eaLnBrk="0" fontAlgn="base" hangingPunct="0">
              <a:spcBef>
                <a:spcPct val="30000"/>
              </a:spcBef>
              <a:spcAft>
                <a:spcPct val="0"/>
              </a:spcAft>
              <a:defRPr sz="1200">
                <a:solidFill>
                  <a:schemeClr val="tx1"/>
                </a:solidFill>
                <a:latin typeface="Arial" charset="0"/>
                <a:cs typeface="Arial" charset="0"/>
              </a:defRPr>
            </a:lvl8pPr>
            <a:lvl9pPr marL="3798888" indent="-2159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79F6331E-3516-4C7A-9BB0-C347C77D00F3}" type="slidenum">
              <a:rPr lang="en-GB" altLang="en-US" smtClean="0"/>
              <a:pPr eaLnBrk="1" hangingPunct="1">
                <a:spcBef>
                  <a:spcPct val="0"/>
                </a:spcBef>
              </a:pPr>
              <a:t>14</a:t>
            </a:fld>
            <a:endParaRPr lang="en-GB" altLang="en-US"/>
          </a:p>
        </p:txBody>
      </p:sp>
      <p:sp>
        <p:nvSpPr>
          <p:cNvPr id="60419"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p:txBody>
          <a:bodyPr/>
          <a:lstStyle/>
          <a:p>
            <a:pPr>
              <a:defRPr/>
            </a:pPr>
            <a:endParaRPr lang="en-GB" altLang="en-US" dirty="0">
              <a:latin typeface="Arial" pitchFamily="34" charset="0"/>
              <a:cs typeface="Arial" pitchFamily="34" charset="0"/>
            </a:endParaRPr>
          </a:p>
        </p:txBody>
      </p:sp>
    </p:spTree>
    <p:extLst>
      <p:ext uri="{BB962C8B-B14F-4D97-AF65-F5344CB8AC3E}">
        <p14:creationId xmlns:p14="http://schemas.microsoft.com/office/powerpoint/2010/main" val="18728885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08025" indent="-271463" eaLnBrk="0" hangingPunct="0">
              <a:spcBef>
                <a:spcPct val="30000"/>
              </a:spcBef>
              <a:defRPr sz="1200">
                <a:solidFill>
                  <a:schemeClr val="tx1"/>
                </a:solidFill>
                <a:latin typeface="Arial" charset="0"/>
                <a:cs typeface="Arial" charset="0"/>
              </a:defRPr>
            </a:lvl2pPr>
            <a:lvl3pPr marL="1092200" indent="-215900" eaLnBrk="0" hangingPunct="0">
              <a:spcBef>
                <a:spcPct val="30000"/>
              </a:spcBef>
              <a:defRPr sz="1200">
                <a:solidFill>
                  <a:schemeClr val="tx1"/>
                </a:solidFill>
                <a:latin typeface="Arial" charset="0"/>
                <a:cs typeface="Arial" charset="0"/>
              </a:defRPr>
            </a:lvl3pPr>
            <a:lvl4pPr marL="1531938" indent="-215900" eaLnBrk="0" hangingPunct="0">
              <a:spcBef>
                <a:spcPct val="30000"/>
              </a:spcBef>
              <a:defRPr sz="1200">
                <a:solidFill>
                  <a:schemeClr val="tx1"/>
                </a:solidFill>
                <a:latin typeface="Arial" charset="0"/>
                <a:cs typeface="Arial" charset="0"/>
              </a:defRPr>
            </a:lvl4pPr>
            <a:lvl5pPr marL="1970088" indent="-215900" eaLnBrk="0" hangingPunct="0">
              <a:spcBef>
                <a:spcPct val="30000"/>
              </a:spcBef>
              <a:defRPr sz="1200">
                <a:solidFill>
                  <a:schemeClr val="tx1"/>
                </a:solidFill>
                <a:latin typeface="Arial" charset="0"/>
                <a:cs typeface="Arial" charset="0"/>
              </a:defRPr>
            </a:lvl5pPr>
            <a:lvl6pPr marL="2427288" indent="-215900" eaLnBrk="0" fontAlgn="base" hangingPunct="0">
              <a:spcBef>
                <a:spcPct val="30000"/>
              </a:spcBef>
              <a:spcAft>
                <a:spcPct val="0"/>
              </a:spcAft>
              <a:defRPr sz="1200">
                <a:solidFill>
                  <a:schemeClr val="tx1"/>
                </a:solidFill>
                <a:latin typeface="Arial" charset="0"/>
                <a:cs typeface="Arial" charset="0"/>
              </a:defRPr>
            </a:lvl6pPr>
            <a:lvl7pPr marL="2884488" indent="-215900" eaLnBrk="0" fontAlgn="base" hangingPunct="0">
              <a:spcBef>
                <a:spcPct val="30000"/>
              </a:spcBef>
              <a:spcAft>
                <a:spcPct val="0"/>
              </a:spcAft>
              <a:defRPr sz="1200">
                <a:solidFill>
                  <a:schemeClr val="tx1"/>
                </a:solidFill>
                <a:latin typeface="Arial" charset="0"/>
                <a:cs typeface="Arial" charset="0"/>
              </a:defRPr>
            </a:lvl7pPr>
            <a:lvl8pPr marL="3341688" indent="-215900" eaLnBrk="0" fontAlgn="base" hangingPunct="0">
              <a:spcBef>
                <a:spcPct val="30000"/>
              </a:spcBef>
              <a:spcAft>
                <a:spcPct val="0"/>
              </a:spcAft>
              <a:defRPr sz="1200">
                <a:solidFill>
                  <a:schemeClr val="tx1"/>
                </a:solidFill>
                <a:latin typeface="Arial" charset="0"/>
                <a:cs typeface="Arial" charset="0"/>
              </a:defRPr>
            </a:lvl8pPr>
            <a:lvl9pPr marL="3798888" indent="-2159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79F6331E-3516-4C7A-9BB0-C347C77D00F3}" type="slidenum">
              <a:rPr lang="en-GB" altLang="en-US" smtClean="0"/>
              <a:pPr eaLnBrk="1" hangingPunct="1">
                <a:spcBef>
                  <a:spcPct val="0"/>
                </a:spcBef>
              </a:pPr>
              <a:t>15</a:t>
            </a:fld>
            <a:endParaRPr lang="en-GB" altLang="en-US"/>
          </a:p>
        </p:txBody>
      </p:sp>
      <p:sp>
        <p:nvSpPr>
          <p:cNvPr id="60419"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p:txBody>
          <a:bodyPr/>
          <a:lstStyle/>
          <a:p>
            <a:pPr>
              <a:defRPr/>
            </a:pPr>
            <a:endParaRPr lang="en-GB" altLang="en-US" dirty="0">
              <a:latin typeface="Arial" pitchFamily="34" charset="0"/>
              <a:cs typeface="Arial" pitchFamily="34" charset="0"/>
            </a:endParaRPr>
          </a:p>
        </p:txBody>
      </p:sp>
    </p:spTree>
    <p:extLst>
      <p:ext uri="{BB962C8B-B14F-4D97-AF65-F5344CB8AC3E}">
        <p14:creationId xmlns:p14="http://schemas.microsoft.com/office/powerpoint/2010/main" val="35860135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08025" indent="-271463" eaLnBrk="0" hangingPunct="0">
              <a:spcBef>
                <a:spcPct val="30000"/>
              </a:spcBef>
              <a:defRPr sz="1200">
                <a:solidFill>
                  <a:schemeClr val="tx1"/>
                </a:solidFill>
                <a:latin typeface="Arial" charset="0"/>
                <a:cs typeface="Arial" charset="0"/>
              </a:defRPr>
            </a:lvl2pPr>
            <a:lvl3pPr marL="1092200" indent="-215900" eaLnBrk="0" hangingPunct="0">
              <a:spcBef>
                <a:spcPct val="30000"/>
              </a:spcBef>
              <a:defRPr sz="1200">
                <a:solidFill>
                  <a:schemeClr val="tx1"/>
                </a:solidFill>
                <a:latin typeface="Arial" charset="0"/>
                <a:cs typeface="Arial" charset="0"/>
              </a:defRPr>
            </a:lvl3pPr>
            <a:lvl4pPr marL="1531938" indent="-215900" eaLnBrk="0" hangingPunct="0">
              <a:spcBef>
                <a:spcPct val="30000"/>
              </a:spcBef>
              <a:defRPr sz="1200">
                <a:solidFill>
                  <a:schemeClr val="tx1"/>
                </a:solidFill>
                <a:latin typeface="Arial" charset="0"/>
                <a:cs typeface="Arial" charset="0"/>
              </a:defRPr>
            </a:lvl4pPr>
            <a:lvl5pPr marL="1970088" indent="-215900" eaLnBrk="0" hangingPunct="0">
              <a:spcBef>
                <a:spcPct val="30000"/>
              </a:spcBef>
              <a:defRPr sz="1200">
                <a:solidFill>
                  <a:schemeClr val="tx1"/>
                </a:solidFill>
                <a:latin typeface="Arial" charset="0"/>
                <a:cs typeface="Arial" charset="0"/>
              </a:defRPr>
            </a:lvl5pPr>
            <a:lvl6pPr marL="2427288" indent="-215900" eaLnBrk="0" fontAlgn="base" hangingPunct="0">
              <a:spcBef>
                <a:spcPct val="30000"/>
              </a:spcBef>
              <a:spcAft>
                <a:spcPct val="0"/>
              </a:spcAft>
              <a:defRPr sz="1200">
                <a:solidFill>
                  <a:schemeClr val="tx1"/>
                </a:solidFill>
                <a:latin typeface="Arial" charset="0"/>
                <a:cs typeface="Arial" charset="0"/>
              </a:defRPr>
            </a:lvl6pPr>
            <a:lvl7pPr marL="2884488" indent="-215900" eaLnBrk="0" fontAlgn="base" hangingPunct="0">
              <a:spcBef>
                <a:spcPct val="30000"/>
              </a:spcBef>
              <a:spcAft>
                <a:spcPct val="0"/>
              </a:spcAft>
              <a:defRPr sz="1200">
                <a:solidFill>
                  <a:schemeClr val="tx1"/>
                </a:solidFill>
                <a:latin typeface="Arial" charset="0"/>
                <a:cs typeface="Arial" charset="0"/>
              </a:defRPr>
            </a:lvl7pPr>
            <a:lvl8pPr marL="3341688" indent="-215900" eaLnBrk="0" fontAlgn="base" hangingPunct="0">
              <a:spcBef>
                <a:spcPct val="30000"/>
              </a:spcBef>
              <a:spcAft>
                <a:spcPct val="0"/>
              </a:spcAft>
              <a:defRPr sz="1200">
                <a:solidFill>
                  <a:schemeClr val="tx1"/>
                </a:solidFill>
                <a:latin typeface="Arial" charset="0"/>
                <a:cs typeface="Arial" charset="0"/>
              </a:defRPr>
            </a:lvl8pPr>
            <a:lvl9pPr marL="3798888" indent="-2159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79F6331E-3516-4C7A-9BB0-C347C77D00F3}" type="slidenum">
              <a:rPr lang="en-GB" altLang="en-US" smtClean="0"/>
              <a:pPr eaLnBrk="1" hangingPunct="1">
                <a:spcBef>
                  <a:spcPct val="0"/>
                </a:spcBef>
              </a:pPr>
              <a:t>16</a:t>
            </a:fld>
            <a:endParaRPr lang="en-GB" altLang="en-US"/>
          </a:p>
        </p:txBody>
      </p:sp>
      <p:sp>
        <p:nvSpPr>
          <p:cNvPr id="60419"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p:txBody>
          <a:bodyPr/>
          <a:lstStyle/>
          <a:p>
            <a:pPr>
              <a:defRPr/>
            </a:pPr>
            <a:endParaRPr lang="en-GB" altLang="en-US" dirty="0">
              <a:latin typeface="Arial" pitchFamily="34" charset="0"/>
              <a:cs typeface="Arial" pitchFamily="34" charset="0"/>
            </a:endParaRPr>
          </a:p>
        </p:txBody>
      </p:sp>
    </p:spTree>
    <p:extLst>
      <p:ext uri="{BB962C8B-B14F-4D97-AF65-F5344CB8AC3E}">
        <p14:creationId xmlns:p14="http://schemas.microsoft.com/office/powerpoint/2010/main" val="30378197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08025" indent="-271463" eaLnBrk="0" hangingPunct="0">
              <a:spcBef>
                <a:spcPct val="30000"/>
              </a:spcBef>
              <a:defRPr sz="1200">
                <a:solidFill>
                  <a:schemeClr val="tx1"/>
                </a:solidFill>
                <a:latin typeface="Arial" charset="0"/>
                <a:cs typeface="Arial" charset="0"/>
              </a:defRPr>
            </a:lvl2pPr>
            <a:lvl3pPr marL="1092200" indent="-215900" eaLnBrk="0" hangingPunct="0">
              <a:spcBef>
                <a:spcPct val="30000"/>
              </a:spcBef>
              <a:defRPr sz="1200">
                <a:solidFill>
                  <a:schemeClr val="tx1"/>
                </a:solidFill>
                <a:latin typeface="Arial" charset="0"/>
                <a:cs typeface="Arial" charset="0"/>
              </a:defRPr>
            </a:lvl3pPr>
            <a:lvl4pPr marL="1531938" indent="-215900" eaLnBrk="0" hangingPunct="0">
              <a:spcBef>
                <a:spcPct val="30000"/>
              </a:spcBef>
              <a:defRPr sz="1200">
                <a:solidFill>
                  <a:schemeClr val="tx1"/>
                </a:solidFill>
                <a:latin typeface="Arial" charset="0"/>
                <a:cs typeface="Arial" charset="0"/>
              </a:defRPr>
            </a:lvl4pPr>
            <a:lvl5pPr marL="1970088" indent="-215900" eaLnBrk="0" hangingPunct="0">
              <a:spcBef>
                <a:spcPct val="30000"/>
              </a:spcBef>
              <a:defRPr sz="1200">
                <a:solidFill>
                  <a:schemeClr val="tx1"/>
                </a:solidFill>
                <a:latin typeface="Arial" charset="0"/>
                <a:cs typeface="Arial" charset="0"/>
              </a:defRPr>
            </a:lvl5pPr>
            <a:lvl6pPr marL="2427288" indent="-215900" eaLnBrk="0" fontAlgn="base" hangingPunct="0">
              <a:spcBef>
                <a:spcPct val="30000"/>
              </a:spcBef>
              <a:spcAft>
                <a:spcPct val="0"/>
              </a:spcAft>
              <a:defRPr sz="1200">
                <a:solidFill>
                  <a:schemeClr val="tx1"/>
                </a:solidFill>
                <a:latin typeface="Arial" charset="0"/>
                <a:cs typeface="Arial" charset="0"/>
              </a:defRPr>
            </a:lvl6pPr>
            <a:lvl7pPr marL="2884488" indent="-215900" eaLnBrk="0" fontAlgn="base" hangingPunct="0">
              <a:spcBef>
                <a:spcPct val="30000"/>
              </a:spcBef>
              <a:spcAft>
                <a:spcPct val="0"/>
              </a:spcAft>
              <a:defRPr sz="1200">
                <a:solidFill>
                  <a:schemeClr val="tx1"/>
                </a:solidFill>
                <a:latin typeface="Arial" charset="0"/>
                <a:cs typeface="Arial" charset="0"/>
              </a:defRPr>
            </a:lvl7pPr>
            <a:lvl8pPr marL="3341688" indent="-215900" eaLnBrk="0" fontAlgn="base" hangingPunct="0">
              <a:spcBef>
                <a:spcPct val="30000"/>
              </a:spcBef>
              <a:spcAft>
                <a:spcPct val="0"/>
              </a:spcAft>
              <a:defRPr sz="1200">
                <a:solidFill>
                  <a:schemeClr val="tx1"/>
                </a:solidFill>
                <a:latin typeface="Arial" charset="0"/>
                <a:cs typeface="Arial" charset="0"/>
              </a:defRPr>
            </a:lvl8pPr>
            <a:lvl9pPr marL="3798888" indent="-2159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79F6331E-3516-4C7A-9BB0-C347C77D00F3}" type="slidenum">
              <a:rPr lang="en-GB" altLang="en-US" smtClean="0"/>
              <a:pPr eaLnBrk="1" hangingPunct="1">
                <a:spcBef>
                  <a:spcPct val="0"/>
                </a:spcBef>
              </a:pPr>
              <a:t>17</a:t>
            </a:fld>
            <a:endParaRPr lang="en-GB" altLang="en-US"/>
          </a:p>
        </p:txBody>
      </p:sp>
      <p:sp>
        <p:nvSpPr>
          <p:cNvPr id="60419"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p:txBody>
          <a:bodyPr/>
          <a:lstStyle/>
          <a:p>
            <a:pPr>
              <a:defRPr/>
            </a:pPr>
            <a:endParaRPr lang="en-GB" altLang="en-US" dirty="0">
              <a:latin typeface="Arial" pitchFamily="34" charset="0"/>
              <a:cs typeface="Arial" pitchFamily="34" charset="0"/>
            </a:endParaRPr>
          </a:p>
        </p:txBody>
      </p:sp>
    </p:spTree>
    <p:extLst>
      <p:ext uri="{BB962C8B-B14F-4D97-AF65-F5344CB8AC3E}">
        <p14:creationId xmlns:p14="http://schemas.microsoft.com/office/powerpoint/2010/main" val="11325685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A42074CF-B64B-40A2-8910-60B1F6FE38B2}" type="slidenum">
              <a:rPr lang="en-GB" smtClean="0"/>
              <a:pPr>
                <a:defRPr/>
              </a:pPr>
              <a:t>18</a:t>
            </a:fld>
            <a:endParaRPr lang="en-GB"/>
          </a:p>
        </p:txBody>
      </p:sp>
    </p:spTree>
    <p:extLst>
      <p:ext uri="{BB962C8B-B14F-4D97-AF65-F5344CB8AC3E}">
        <p14:creationId xmlns:p14="http://schemas.microsoft.com/office/powerpoint/2010/main" val="9863885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A42074CF-B64B-40A2-8910-60B1F6FE38B2}" type="slidenum">
              <a:rPr lang="en-GB" smtClean="0"/>
              <a:pPr>
                <a:defRPr/>
              </a:pPr>
              <a:t>19</a:t>
            </a:fld>
            <a:endParaRPr lang="en-GB"/>
          </a:p>
        </p:txBody>
      </p:sp>
    </p:spTree>
    <p:extLst>
      <p:ext uri="{BB962C8B-B14F-4D97-AF65-F5344CB8AC3E}">
        <p14:creationId xmlns:p14="http://schemas.microsoft.com/office/powerpoint/2010/main" val="8867077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p:spPr>
        <p:txBody>
          <a:bodyPr/>
          <a:lstStyle/>
          <a:p>
            <a:endParaRPr lang="en-US" altLang="en-US" dirty="0"/>
          </a:p>
        </p:txBody>
      </p:sp>
      <p:sp>
        <p:nvSpPr>
          <p:cNvPr id="56324" name="Slide Number Placeholder 3"/>
          <p:cNvSpPr>
            <a:spLocks noGrp="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61C12EE-226C-4707-B0F8-4463D510BB99}" type="slidenum">
              <a:rPr lang="en-GB" altLang="en-US" smtClean="0"/>
              <a:pPr eaLnBrk="1" hangingPunct="1"/>
              <a:t>2</a:t>
            </a:fld>
            <a:endParaRPr lang="en-GB" altLang="en-US"/>
          </a:p>
        </p:txBody>
      </p:sp>
    </p:spTree>
    <p:extLst>
      <p:ext uri="{BB962C8B-B14F-4D97-AF65-F5344CB8AC3E}">
        <p14:creationId xmlns:p14="http://schemas.microsoft.com/office/powerpoint/2010/main" val="18507825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41363" indent="-284163" eaLnBrk="0" hangingPunct="0">
              <a:spcBef>
                <a:spcPct val="30000"/>
              </a:spcBef>
              <a:defRPr sz="1200">
                <a:solidFill>
                  <a:schemeClr val="tx1"/>
                </a:solidFill>
                <a:latin typeface="Arial" charset="0"/>
                <a:cs typeface="Arial" charset="0"/>
              </a:defRPr>
            </a:lvl2pPr>
            <a:lvl3pPr marL="1139825" indent="-225425" eaLnBrk="0" hangingPunct="0">
              <a:spcBef>
                <a:spcPct val="30000"/>
              </a:spcBef>
              <a:defRPr sz="1200">
                <a:solidFill>
                  <a:schemeClr val="tx1"/>
                </a:solidFill>
                <a:latin typeface="Arial" charset="0"/>
                <a:cs typeface="Arial" charset="0"/>
              </a:defRPr>
            </a:lvl3pPr>
            <a:lvl4pPr marL="1597025" indent="-225425" eaLnBrk="0" hangingPunct="0">
              <a:spcBef>
                <a:spcPct val="30000"/>
              </a:spcBef>
              <a:defRPr sz="1200">
                <a:solidFill>
                  <a:schemeClr val="tx1"/>
                </a:solidFill>
                <a:latin typeface="Arial" charset="0"/>
                <a:cs typeface="Arial" charset="0"/>
              </a:defRPr>
            </a:lvl4pPr>
            <a:lvl5pPr marL="2054225" indent="-225425" eaLnBrk="0" hangingPunct="0">
              <a:spcBef>
                <a:spcPct val="30000"/>
              </a:spcBef>
              <a:defRPr sz="1200">
                <a:solidFill>
                  <a:schemeClr val="tx1"/>
                </a:solidFill>
                <a:latin typeface="Arial" charset="0"/>
                <a:cs typeface="Arial" charset="0"/>
              </a:defRPr>
            </a:lvl5pPr>
            <a:lvl6pPr marL="2511425" indent="-225425" eaLnBrk="0" fontAlgn="base" hangingPunct="0">
              <a:spcBef>
                <a:spcPct val="30000"/>
              </a:spcBef>
              <a:spcAft>
                <a:spcPct val="0"/>
              </a:spcAft>
              <a:defRPr sz="1200">
                <a:solidFill>
                  <a:schemeClr val="tx1"/>
                </a:solidFill>
                <a:latin typeface="Arial" charset="0"/>
                <a:cs typeface="Arial" charset="0"/>
              </a:defRPr>
            </a:lvl6pPr>
            <a:lvl7pPr marL="2968625" indent="-225425" eaLnBrk="0" fontAlgn="base" hangingPunct="0">
              <a:spcBef>
                <a:spcPct val="30000"/>
              </a:spcBef>
              <a:spcAft>
                <a:spcPct val="0"/>
              </a:spcAft>
              <a:defRPr sz="1200">
                <a:solidFill>
                  <a:schemeClr val="tx1"/>
                </a:solidFill>
                <a:latin typeface="Arial" charset="0"/>
                <a:cs typeface="Arial" charset="0"/>
              </a:defRPr>
            </a:lvl7pPr>
            <a:lvl8pPr marL="3425825" indent="-225425" eaLnBrk="0" fontAlgn="base" hangingPunct="0">
              <a:spcBef>
                <a:spcPct val="30000"/>
              </a:spcBef>
              <a:spcAft>
                <a:spcPct val="0"/>
              </a:spcAft>
              <a:defRPr sz="1200">
                <a:solidFill>
                  <a:schemeClr val="tx1"/>
                </a:solidFill>
                <a:latin typeface="Arial" charset="0"/>
                <a:cs typeface="Arial" charset="0"/>
              </a:defRPr>
            </a:lvl8pPr>
            <a:lvl9pPr marL="3883025" indent="-225425"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F2B2CD93-0880-413C-BD6E-36A790CF8943}" type="slidenum">
              <a:rPr lang="en-GB" altLang="en-US" smtClean="0"/>
              <a:pPr eaLnBrk="1" hangingPunct="1">
                <a:spcBef>
                  <a:spcPct val="0"/>
                </a:spcBef>
              </a:pPr>
              <a:t>3</a:t>
            </a:fld>
            <a:endParaRPr lang="en-GB" alt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xfrm>
            <a:off x="681225" y="4714875"/>
            <a:ext cx="5435226" cy="838200"/>
          </a:xfrm>
          <a:noFill/>
        </p:spPr>
        <p:txBody>
          <a:bodyPr/>
          <a:lstStyle/>
          <a:p>
            <a:endParaRPr lang="en-US" altLang="en-US" dirty="0"/>
          </a:p>
        </p:txBody>
      </p:sp>
    </p:spTree>
    <p:extLst>
      <p:ext uri="{BB962C8B-B14F-4D97-AF65-F5344CB8AC3E}">
        <p14:creationId xmlns:p14="http://schemas.microsoft.com/office/powerpoint/2010/main" val="25178884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41363" indent="-284163" eaLnBrk="0" hangingPunct="0">
              <a:spcBef>
                <a:spcPct val="30000"/>
              </a:spcBef>
              <a:defRPr sz="1200">
                <a:solidFill>
                  <a:schemeClr val="tx1"/>
                </a:solidFill>
                <a:latin typeface="Arial" charset="0"/>
                <a:cs typeface="Arial" charset="0"/>
              </a:defRPr>
            </a:lvl2pPr>
            <a:lvl3pPr marL="1139825" indent="-225425" eaLnBrk="0" hangingPunct="0">
              <a:spcBef>
                <a:spcPct val="30000"/>
              </a:spcBef>
              <a:defRPr sz="1200">
                <a:solidFill>
                  <a:schemeClr val="tx1"/>
                </a:solidFill>
                <a:latin typeface="Arial" charset="0"/>
                <a:cs typeface="Arial" charset="0"/>
              </a:defRPr>
            </a:lvl3pPr>
            <a:lvl4pPr marL="1597025" indent="-225425" eaLnBrk="0" hangingPunct="0">
              <a:spcBef>
                <a:spcPct val="30000"/>
              </a:spcBef>
              <a:defRPr sz="1200">
                <a:solidFill>
                  <a:schemeClr val="tx1"/>
                </a:solidFill>
                <a:latin typeface="Arial" charset="0"/>
                <a:cs typeface="Arial" charset="0"/>
              </a:defRPr>
            </a:lvl4pPr>
            <a:lvl5pPr marL="2054225" indent="-225425" eaLnBrk="0" hangingPunct="0">
              <a:spcBef>
                <a:spcPct val="30000"/>
              </a:spcBef>
              <a:defRPr sz="1200">
                <a:solidFill>
                  <a:schemeClr val="tx1"/>
                </a:solidFill>
                <a:latin typeface="Arial" charset="0"/>
                <a:cs typeface="Arial" charset="0"/>
              </a:defRPr>
            </a:lvl5pPr>
            <a:lvl6pPr marL="2511425" indent="-225425" eaLnBrk="0" fontAlgn="base" hangingPunct="0">
              <a:spcBef>
                <a:spcPct val="30000"/>
              </a:spcBef>
              <a:spcAft>
                <a:spcPct val="0"/>
              </a:spcAft>
              <a:defRPr sz="1200">
                <a:solidFill>
                  <a:schemeClr val="tx1"/>
                </a:solidFill>
                <a:latin typeface="Arial" charset="0"/>
                <a:cs typeface="Arial" charset="0"/>
              </a:defRPr>
            </a:lvl6pPr>
            <a:lvl7pPr marL="2968625" indent="-225425" eaLnBrk="0" fontAlgn="base" hangingPunct="0">
              <a:spcBef>
                <a:spcPct val="30000"/>
              </a:spcBef>
              <a:spcAft>
                <a:spcPct val="0"/>
              </a:spcAft>
              <a:defRPr sz="1200">
                <a:solidFill>
                  <a:schemeClr val="tx1"/>
                </a:solidFill>
                <a:latin typeface="Arial" charset="0"/>
                <a:cs typeface="Arial" charset="0"/>
              </a:defRPr>
            </a:lvl7pPr>
            <a:lvl8pPr marL="3425825" indent="-225425" eaLnBrk="0" fontAlgn="base" hangingPunct="0">
              <a:spcBef>
                <a:spcPct val="30000"/>
              </a:spcBef>
              <a:spcAft>
                <a:spcPct val="0"/>
              </a:spcAft>
              <a:defRPr sz="1200">
                <a:solidFill>
                  <a:schemeClr val="tx1"/>
                </a:solidFill>
                <a:latin typeface="Arial" charset="0"/>
                <a:cs typeface="Arial" charset="0"/>
              </a:defRPr>
            </a:lvl8pPr>
            <a:lvl9pPr marL="3883025" indent="-225425"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263B6A51-A222-4F61-810F-757DD7A7623E}" type="slidenum">
              <a:rPr lang="en-GB" altLang="en-US" smtClean="0"/>
              <a:pPr eaLnBrk="1" hangingPunct="1">
                <a:spcBef>
                  <a:spcPct val="0"/>
                </a:spcBef>
              </a:pPr>
              <a:t>4</a:t>
            </a:fld>
            <a:endParaRPr lang="en-GB" alt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2694449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A42074CF-B64B-40A2-8910-60B1F6FE38B2}" type="slidenum">
              <a:rPr lang="en-GB" smtClean="0"/>
              <a:pPr>
                <a:defRPr/>
              </a:pPr>
              <a:t>5</a:t>
            </a:fld>
            <a:endParaRPr lang="en-GB"/>
          </a:p>
        </p:txBody>
      </p:sp>
    </p:spTree>
    <p:extLst>
      <p:ext uri="{BB962C8B-B14F-4D97-AF65-F5344CB8AC3E}">
        <p14:creationId xmlns:p14="http://schemas.microsoft.com/office/powerpoint/2010/main" val="16598714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08025" indent="-271463" eaLnBrk="0" hangingPunct="0">
              <a:spcBef>
                <a:spcPct val="30000"/>
              </a:spcBef>
              <a:defRPr sz="1200">
                <a:solidFill>
                  <a:schemeClr val="tx1"/>
                </a:solidFill>
                <a:latin typeface="Arial" charset="0"/>
                <a:cs typeface="Arial" charset="0"/>
              </a:defRPr>
            </a:lvl2pPr>
            <a:lvl3pPr marL="1092200" indent="-215900" eaLnBrk="0" hangingPunct="0">
              <a:spcBef>
                <a:spcPct val="30000"/>
              </a:spcBef>
              <a:defRPr sz="1200">
                <a:solidFill>
                  <a:schemeClr val="tx1"/>
                </a:solidFill>
                <a:latin typeface="Arial" charset="0"/>
                <a:cs typeface="Arial" charset="0"/>
              </a:defRPr>
            </a:lvl3pPr>
            <a:lvl4pPr marL="1531938" indent="-215900" eaLnBrk="0" hangingPunct="0">
              <a:spcBef>
                <a:spcPct val="30000"/>
              </a:spcBef>
              <a:defRPr sz="1200">
                <a:solidFill>
                  <a:schemeClr val="tx1"/>
                </a:solidFill>
                <a:latin typeface="Arial" charset="0"/>
                <a:cs typeface="Arial" charset="0"/>
              </a:defRPr>
            </a:lvl4pPr>
            <a:lvl5pPr marL="1970088" indent="-215900" eaLnBrk="0" hangingPunct="0">
              <a:spcBef>
                <a:spcPct val="30000"/>
              </a:spcBef>
              <a:defRPr sz="1200">
                <a:solidFill>
                  <a:schemeClr val="tx1"/>
                </a:solidFill>
                <a:latin typeface="Arial" charset="0"/>
                <a:cs typeface="Arial" charset="0"/>
              </a:defRPr>
            </a:lvl5pPr>
            <a:lvl6pPr marL="2427288" indent="-215900" eaLnBrk="0" fontAlgn="base" hangingPunct="0">
              <a:spcBef>
                <a:spcPct val="30000"/>
              </a:spcBef>
              <a:spcAft>
                <a:spcPct val="0"/>
              </a:spcAft>
              <a:defRPr sz="1200">
                <a:solidFill>
                  <a:schemeClr val="tx1"/>
                </a:solidFill>
                <a:latin typeface="Arial" charset="0"/>
                <a:cs typeface="Arial" charset="0"/>
              </a:defRPr>
            </a:lvl6pPr>
            <a:lvl7pPr marL="2884488" indent="-215900" eaLnBrk="0" fontAlgn="base" hangingPunct="0">
              <a:spcBef>
                <a:spcPct val="30000"/>
              </a:spcBef>
              <a:spcAft>
                <a:spcPct val="0"/>
              </a:spcAft>
              <a:defRPr sz="1200">
                <a:solidFill>
                  <a:schemeClr val="tx1"/>
                </a:solidFill>
                <a:latin typeface="Arial" charset="0"/>
                <a:cs typeface="Arial" charset="0"/>
              </a:defRPr>
            </a:lvl7pPr>
            <a:lvl8pPr marL="3341688" indent="-215900" eaLnBrk="0" fontAlgn="base" hangingPunct="0">
              <a:spcBef>
                <a:spcPct val="30000"/>
              </a:spcBef>
              <a:spcAft>
                <a:spcPct val="0"/>
              </a:spcAft>
              <a:defRPr sz="1200">
                <a:solidFill>
                  <a:schemeClr val="tx1"/>
                </a:solidFill>
                <a:latin typeface="Arial" charset="0"/>
                <a:cs typeface="Arial" charset="0"/>
              </a:defRPr>
            </a:lvl8pPr>
            <a:lvl9pPr marL="3798888" indent="-2159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B37A639E-2F79-4E07-89DE-922E6A904178}" type="slidenum">
              <a:rPr lang="en-GB" altLang="en-US" smtClean="0"/>
              <a:pPr eaLnBrk="1" hangingPunct="1">
                <a:spcBef>
                  <a:spcPct val="0"/>
                </a:spcBef>
              </a:pPr>
              <a:t>6</a:t>
            </a:fld>
            <a:endParaRPr lang="en-GB" altLang="en-US"/>
          </a:p>
        </p:txBody>
      </p:sp>
      <p:sp>
        <p:nvSpPr>
          <p:cNvPr id="59395"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p:txBody>
          <a:bodyPr/>
          <a:lstStyle/>
          <a:p>
            <a:pPr>
              <a:defRPr/>
            </a:pPr>
            <a:endParaRPr lang="en-GB" altLang="en-US" dirty="0">
              <a:latin typeface="Arial" pitchFamily="34" charset="0"/>
              <a:cs typeface="Arial" pitchFamily="34" charset="0"/>
            </a:endParaRPr>
          </a:p>
        </p:txBody>
      </p:sp>
    </p:spTree>
    <p:extLst>
      <p:ext uri="{BB962C8B-B14F-4D97-AF65-F5344CB8AC3E}">
        <p14:creationId xmlns:p14="http://schemas.microsoft.com/office/powerpoint/2010/main" val="33434477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08025" indent="-271463" eaLnBrk="0" hangingPunct="0">
              <a:spcBef>
                <a:spcPct val="30000"/>
              </a:spcBef>
              <a:defRPr sz="1200">
                <a:solidFill>
                  <a:schemeClr val="tx1"/>
                </a:solidFill>
                <a:latin typeface="Arial" charset="0"/>
                <a:cs typeface="Arial" charset="0"/>
              </a:defRPr>
            </a:lvl2pPr>
            <a:lvl3pPr marL="1092200" indent="-215900" eaLnBrk="0" hangingPunct="0">
              <a:spcBef>
                <a:spcPct val="30000"/>
              </a:spcBef>
              <a:defRPr sz="1200">
                <a:solidFill>
                  <a:schemeClr val="tx1"/>
                </a:solidFill>
                <a:latin typeface="Arial" charset="0"/>
                <a:cs typeface="Arial" charset="0"/>
              </a:defRPr>
            </a:lvl3pPr>
            <a:lvl4pPr marL="1531938" indent="-215900" eaLnBrk="0" hangingPunct="0">
              <a:spcBef>
                <a:spcPct val="30000"/>
              </a:spcBef>
              <a:defRPr sz="1200">
                <a:solidFill>
                  <a:schemeClr val="tx1"/>
                </a:solidFill>
                <a:latin typeface="Arial" charset="0"/>
                <a:cs typeface="Arial" charset="0"/>
              </a:defRPr>
            </a:lvl4pPr>
            <a:lvl5pPr marL="1970088" indent="-215900" eaLnBrk="0" hangingPunct="0">
              <a:spcBef>
                <a:spcPct val="30000"/>
              </a:spcBef>
              <a:defRPr sz="1200">
                <a:solidFill>
                  <a:schemeClr val="tx1"/>
                </a:solidFill>
                <a:latin typeface="Arial" charset="0"/>
                <a:cs typeface="Arial" charset="0"/>
              </a:defRPr>
            </a:lvl5pPr>
            <a:lvl6pPr marL="2427288" indent="-215900" eaLnBrk="0" fontAlgn="base" hangingPunct="0">
              <a:spcBef>
                <a:spcPct val="30000"/>
              </a:spcBef>
              <a:spcAft>
                <a:spcPct val="0"/>
              </a:spcAft>
              <a:defRPr sz="1200">
                <a:solidFill>
                  <a:schemeClr val="tx1"/>
                </a:solidFill>
                <a:latin typeface="Arial" charset="0"/>
                <a:cs typeface="Arial" charset="0"/>
              </a:defRPr>
            </a:lvl6pPr>
            <a:lvl7pPr marL="2884488" indent="-215900" eaLnBrk="0" fontAlgn="base" hangingPunct="0">
              <a:spcBef>
                <a:spcPct val="30000"/>
              </a:spcBef>
              <a:spcAft>
                <a:spcPct val="0"/>
              </a:spcAft>
              <a:defRPr sz="1200">
                <a:solidFill>
                  <a:schemeClr val="tx1"/>
                </a:solidFill>
                <a:latin typeface="Arial" charset="0"/>
                <a:cs typeface="Arial" charset="0"/>
              </a:defRPr>
            </a:lvl7pPr>
            <a:lvl8pPr marL="3341688" indent="-215900" eaLnBrk="0" fontAlgn="base" hangingPunct="0">
              <a:spcBef>
                <a:spcPct val="30000"/>
              </a:spcBef>
              <a:spcAft>
                <a:spcPct val="0"/>
              </a:spcAft>
              <a:defRPr sz="1200">
                <a:solidFill>
                  <a:schemeClr val="tx1"/>
                </a:solidFill>
                <a:latin typeface="Arial" charset="0"/>
                <a:cs typeface="Arial" charset="0"/>
              </a:defRPr>
            </a:lvl8pPr>
            <a:lvl9pPr marL="3798888" indent="-2159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79F6331E-3516-4C7A-9BB0-C347C77D00F3}" type="slidenum">
              <a:rPr lang="en-GB" altLang="en-US" smtClean="0"/>
              <a:pPr eaLnBrk="1" hangingPunct="1">
                <a:spcBef>
                  <a:spcPct val="0"/>
                </a:spcBef>
              </a:pPr>
              <a:t>7</a:t>
            </a:fld>
            <a:endParaRPr lang="en-GB" altLang="en-US"/>
          </a:p>
        </p:txBody>
      </p:sp>
      <p:sp>
        <p:nvSpPr>
          <p:cNvPr id="60419"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p:txBody>
          <a:bodyPr/>
          <a:lstStyle/>
          <a:p>
            <a:pPr>
              <a:defRPr/>
            </a:pPr>
            <a:endParaRPr lang="en-GB" altLang="en-US" dirty="0">
              <a:latin typeface="Arial" pitchFamily="34" charset="0"/>
              <a:cs typeface="Arial" pitchFamily="34" charset="0"/>
            </a:endParaRPr>
          </a:p>
        </p:txBody>
      </p:sp>
    </p:spTree>
    <p:extLst>
      <p:ext uri="{BB962C8B-B14F-4D97-AF65-F5344CB8AC3E}">
        <p14:creationId xmlns:p14="http://schemas.microsoft.com/office/powerpoint/2010/main" val="41496669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08025" indent="-271463" eaLnBrk="0" hangingPunct="0">
              <a:spcBef>
                <a:spcPct val="30000"/>
              </a:spcBef>
              <a:defRPr sz="1200">
                <a:solidFill>
                  <a:schemeClr val="tx1"/>
                </a:solidFill>
                <a:latin typeface="Arial" charset="0"/>
                <a:cs typeface="Arial" charset="0"/>
              </a:defRPr>
            </a:lvl2pPr>
            <a:lvl3pPr marL="1092200" indent="-215900" eaLnBrk="0" hangingPunct="0">
              <a:spcBef>
                <a:spcPct val="30000"/>
              </a:spcBef>
              <a:defRPr sz="1200">
                <a:solidFill>
                  <a:schemeClr val="tx1"/>
                </a:solidFill>
                <a:latin typeface="Arial" charset="0"/>
                <a:cs typeface="Arial" charset="0"/>
              </a:defRPr>
            </a:lvl3pPr>
            <a:lvl4pPr marL="1531938" indent="-215900" eaLnBrk="0" hangingPunct="0">
              <a:spcBef>
                <a:spcPct val="30000"/>
              </a:spcBef>
              <a:defRPr sz="1200">
                <a:solidFill>
                  <a:schemeClr val="tx1"/>
                </a:solidFill>
                <a:latin typeface="Arial" charset="0"/>
                <a:cs typeface="Arial" charset="0"/>
              </a:defRPr>
            </a:lvl4pPr>
            <a:lvl5pPr marL="1970088" indent="-215900" eaLnBrk="0" hangingPunct="0">
              <a:spcBef>
                <a:spcPct val="30000"/>
              </a:spcBef>
              <a:defRPr sz="1200">
                <a:solidFill>
                  <a:schemeClr val="tx1"/>
                </a:solidFill>
                <a:latin typeface="Arial" charset="0"/>
                <a:cs typeface="Arial" charset="0"/>
              </a:defRPr>
            </a:lvl5pPr>
            <a:lvl6pPr marL="2427288" indent="-215900" eaLnBrk="0" fontAlgn="base" hangingPunct="0">
              <a:spcBef>
                <a:spcPct val="30000"/>
              </a:spcBef>
              <a:spcAft>
                <a:spcPct val="0"/>
              </a:spcAft>
              <a:defRPr sz="1200">
                <a:solidFill>
                  <a:schemeClr val="tx1"/>
                </a:solidFill>
                <a:latin typeface="Arial" charset="0"/>
                <a:cs typeface="Arial" charset="0"/>
              </a:defRPr>
            </a:lvl6pPr>
            <a:lvl7pPr marL="2884488" indent="-215900" eaLnBrk="0" fontAlgn="base" hangingPunct="0">
              <a:spcBef>
                <a:spcPct val="30000"/>
              </a:spcBef>
              <a:spcAft>
                <a:spcPct val="0"/>
              </a:spcAft>
              <a:defRPr sz="1200">
                <a:solidFill>
                  <a:schemeClr val="tx1"/>
                </a:solidFill>
                <a:latin typeface="Arial" charset="0"/>
                <a:cs typeface="Arial" charset="0"/>
              </a:defRPr>
            </a:lvl7pPr>
            <a:lvl8pPr marL="3341688" indent="-215900" eaLnBrk="0" fontAlgn="base" hangingPunct="0">
              <a:spcBef>
                <a:spcPct val="30000"/>
              </a:spcBef>
              <a:spcAft>
                <a:spcPct val="0"/>
              </a:spcAft>
              <a:defRPr sz="1200">
                <a:solidFill>
                  <a:schemeClr val="tx1"/>
                </a:solidFill>
                <a:latin typeface="Arial" charset="0"/>
                <a:cs typeface="Arial" charset="0"/>
              </a:defRPr>
            </a:lvl8pPr>
            <a:lvl9pPr marL="3798888" indent="-2159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79F6331E-3516-4C7A-9BB0-C347C77D00F3}" type="slidenum">
              <a:rPr lang="en-GB" altLang="en-US" smtClean="0"/>
              <a:pPr eaLnBrk="1" hangingPunct="1">
                <a:spcBef>
                  <a:spcPct val="0"/>
                </a:spcBef>
              </a:pPr>
              <a:t>8</a:t>
            </a:fld>
            <a:endParaRPr lang="en-GB" altLang="en-US"/>
          </a:p>
        </p:txBody>
      </p:sp>
      <p:sp>
        <p:nvSpPr>
          <p:cNvPr id="60419"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p:txBody>
          <a:bodyPr/>
          <a:lstStyle/>
          <a:p>
            <a:pPr>
              <a:defRPr/>
            </a:pPr>
            <a:endParaRPr lang="en-GB" altLang="en-US" dirty="0">
              <a:latin typeface="Arial" pitchFamily="34" charset="0"/>
              <a:cs typeface="Arial" pitchFamily="34" charset="0"/>
            </a:endParaRPr>
          </a:p>
        </p:txBody>
      </p:sp>
    </p:spTree>
    <p:extLst>
      <p:ext uri="{BB962C8B-B14F-4D97-AF65-F5344CB8AC3E}">
        <p14:creationId xmlns:p14="http://schemas.microsoft.com/office/powerpoint/2010/main" val="39919628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08025" indent="-271463" eaLnBrk="0" hangingPunct="0">
              <a:spcBef>
                <a:spcPct val="30000"/>
              </a:spcBef>
              <a:defRPr sz="1200">
                <a:solidFill>
                  <a:schemeClr val="tx1"/>
                </a:solidFill>
                <a:latin typeface="Arial" charset="0"/>
                <a:cs typeface="Arial" charset="0"/>
              </a:defRPr>
            </a:lvl2pPr>
            <a:lvl3pPr marL="1092200" indent="-215900" eaLnBrk="0" hangingPunct="0">
              <a:spcBef>
                <a:spcPct val="30000"/>
              </a:spcBef>
              <a:defRPr sz="1200">
                <a:solidFill>
                  <a:schemeClr val="tx1"/>
                </a:solidFill>
                <a:latin typeface="Arial" charset="0"/>
                <a:cs typeface="Arial" charset="0"/>
              </a:defRPr>
            </a:lvl3pPr>
            <a:lvl4pPr marL="1531938" indent="-215900" eaLnBrk="0" hangingPunct="0">
              <a:spcBef>
                <a:spcPct val="30000"/>
              </a:spcBef>
              <a:defRPr sz="1200">
                <a:solidFill>
                  <a:schemeClr val="tx1"/>
                </a:solidFill>
                <a:latin typeface="Arial" charset="0"/>
                <a:cs typeface="Arial" charset="0"/>
              </a:defRPr>
            </a:lvl4pPr>
            <a:lvl5pPr marL="1970088" indent="-215900" eaLnBrk="0" hangingPunct="0">
              <a:spcBef>
                <a:spcPct val="30000"/>
              </a:spcBef>
              <a:defRPr sz="1200">
                <a:solidFill>
                  <a:schemeClr val="tx1"/>
                </a:solidFill>
                <a:latin typeface="Arial" charset="0"/>
                <a:cs typeface="Arial" charset="0"/>
              </a:defRPr>
            </a:lvl5pPr>
            <a:lvl6pPr marL="2427288" indent="-215900" eaLnBrk="0" fontAlgn="base" hangingPunct="0">
              <a:spcBef>
                <a:spcPct val="30000"/>
              </a:spcBef>
              <a:spcAft>
                <a:spcPct val="0"/>
              </a:spcAft>
              <a:defRPr sz="1200">
                <a:solidFill>
                  <a:schemeClr val="tx1"/>
                </a:solidFill>
                <a:latin typeface="Arial" charset="0"/>
                <a:cs typeface="Arial" charset="0"/>
              </a:defRPr>
            </a:lvl6pPr>
            <a:lvl7pPr marL="2884488" indent="-215900" eaLnBrk="0" fontAlgn="base" hangingPunct="0">
              <a:spcBef>
                <a:spcPct val="30000"/>
              </a:spcBef>
              <a:spcAft>
                <a:spcPct val="0"/>
              </a:spcAft>
              <a:defRPr sz="1200">
                <a:solidFill>
                  <a:schemeClr val="tx1"/>
                </a:solidFill>
                <a:latin typeface="Arial" charset="0"/>
                <a:cs typeface="Arial" charset="0"/>
              </a:defRPr>
            </a:lvl7pPr>
            <a:lvl8pPr marL="3341688" indent="-215900" eaLnBrk="0" fontAlgn="base" hangingPunct="0">
              <a:spcBef>
                <a:spcPct val="30000"/>
              </a:spcBef>
              <a:spcAft>
                <a:spcPct val="0"/>
              </a:spcAft>
              <a:defRPr sz="1200">
                <a:solidFill>
                  <a:schemeClr val="tx1"/>
                </a:solidFill>
                <a:latin typeface="Arial" charset="0"/>
                <a:cs typeface="Arial" charset="0"/>
              </a:defRPr>
            </a:lvl8pPr>
            <a:lvl9pPr marL="3798888" indent="-2159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79F6331E-3516-4C7A-9BB0-C347C77D00F3}" type="slidenum">
              <a:rPr lang="en-GB" altLang="en-US" smtClean="0"/>
              <a:pPr eaLnBrk="1" hangingPunct="1">
                <a:spcBef>
                  <a:spcPct val="0"/>
                </a:spcBef>
              </a:pPr>
              <a:t>9</a:t>
            </a:fld>
            <a:endParaRPr lang="en-GB" altLang="en-US"/>
          </a:p>
        </p:txBody>
      </p:sp>
      <p:sp>
        <p:nvSpPr>
          <p:cNvPr id="60419"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p:txBody>
          <a:bodyPr/>
          <a:lstStyle/>
          <a:p>
            <a:pPr>
              <a:defRPr/>
            </a:pPr>
            <a:endParaRPr lang="en-GB" altLang="en-US" dirty="0">
              <a:latin typeface="Arial" pitchFamily="34" charset="0"/>
              <a:cs typeface="Arial" pitchFamily="34" charset="0"/>
            </a:endParaRPr>
          </a:p>
        </p:txBody>
      </p:sp>
    </p:spTree>
    <p:extLst>
      <p:ext uri="{BB962C8B-B14F-4D97-AF65-F5344CB8AC3E}">
        <p14:creationId xmlns:p14="http://schemas.microsoft.com/office/powerpoint/2010/main" val="5989367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760947BD-FA5C-495A-84B0-17D2F6DB73B5}" type="slidenum">
              <a:rPr lang="en-GB"/>
              <a:pPr>
                <a:defRPr/>
              </a:pPr>
              <a:t>‹#›</a:t>
            </a:fld>
            <a:endParaRPr lang="en-GB"/>
          </a:p>
        </p:txBody>
      </p:sp>
    </p:spTree>
    <p:extLst>
      <p:ext uri="{BB962C8B-B14F-4D97-AF65-F5344CB8AC3E}">
        <p14:creationId xmlns:p14="http://schemas.microsoft.com/office/powerpoint/2010/main" val="22020292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FF54951B-B7EE-407E-956F-018D585197B8}" type="slidenum">
              <a:rPr lang="en-GB"/>
              <a:pPr>
                <a:defRPr/>
              </a:pPr>
              <a:t>‹#›</a:t>
            </a:fld>
            <a:endParaRPr lang="en-GB"/>
          </a:p>
        </p:txBody>
      </p:sp>
    </p:spTree>
    <p:extLst>
      <p:ext uri="{BB962C8B-B14F-4D97-AF65-F5344CB8AC3E}">
        <p14:creationId xmlns:p14="http://schemas.microsoft.com/office/powerpoint/2010/main" val="66960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DDE7762B-5FAA-4856-B5DF-ACC1F597F7B5}" type="slidenum">
              <a:rPr lang="en-GB"/>
              <a:pPr>
                <a:defRPr/>
              </a:pPr>
              <a:t>‹#›</a:t>
            </a:fld>
            <a:endParaRPr lang="en-GB"/>
          </a:p>
        </p:txBody>
      </p:sp>
    </p:spTree>
    <p:extLst>
      <p:ext uri="{BB962C8B-B14F-4D97-AF65-F5344CB8AC3E}">
        <p14:creationId xmlns:p14="http://schemas.microsoft.com/office/powerpoint/2010/main" val="39573080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4"/>
          <p:cNvSpPr>
            <a:spLocks noGrp="1" noChangeArrowheads="1"/>
          </p:cNvSpPr>
          <p:nvPr>
            <p:ph type="dt" sz="half" idx="10"/>
          </p:nvPr>
        </p:nvSpPr>
        <p:spPr>
          <a:ln/>
        </p:spPr>
        <p:txBody>
          <a:bodyPr/>
          <a:lstStyle>
            <a:lvl1pPr>
              <a:defRPr/>
            </a:lvl1pPr>
          </a:lstStyle>
          <a:p>
            <a:pPr>
              <a:defRPr/>
            </a:pPr>
            <a:endParaRPr lang="en-GB"/>
          </a:p>
        </p:txBody>
      </p:sp>
      <p:sp>
        <p:nvSpPr>
          <p:cNvPr id="7" name="Rectangle 5"/>
          <p:cNvSpPr>
            <a:spLocks noGrp="1" noChangeArrowheads="1"/>
          </p:cNvSpPr>
          <p:nvPr>
            <p:ph type="ftr" sz="quarter" idx="11"/>
          </p:nvPr>
        </p:nvSpPr>
        <p:spPr>
          <a:ln/>
        </p:spPr>
        <p:txBody>
          <a:bodyPr/>
          <a:lstStyle>
            <a:lvl1pPr>
              <a:defRPr/>
            </a:lvl1pPr>
          </a:lstStyle>
          <a:p>
            <a:pPr>
              <a:defRPr/>
            </a:pPr>
            <a:endParaRPr lang="en-GB"/>
          </a:p>
        </p:txBody>
      </p:sp>
      <p:sp>
        <p:nvSpPr>
          <p:cNvPr id="8" name="Rectangle 6"/>
          <p:cNvSpPr>
            <a:spLocks noGrp="1" noChangeArrowheads="1"/>
          </p:cNvSpPr>
          <p:nvPr>
            <p:ph type="sldNum" sz="quarter" idx="12"/>
          </p:nvPr>
        </p:nvSpPr>
        <p:spPr>
          <a:ln/>
        </p:spPr>
        <p:txBody>
          <a:bodyPr/>
          <a:lstStyle>
            <a:lvl1pPr>
              <a:defRPr/>
            </a:lvl1pPr>
          </a:lstStyle>
          <a:p>
            <a:pPr>
              <a:defRPr/>
            </a:pPr>
            <a:fld id="{67F43B5B-FBC0-4715-A624-7F8C411DD7AB}" type="slidenum">
              <a:rPr lang="en-GB"/>
              <a:pPr>
                <a:defRPr/>
              </a:pPr>
              <a:t>‹#›</a:t>
            </a:fld>
            <a:endParaRPr lang="en-GB"/>
          </a:p>
        </p:txBody>
      </p:sp>
    </p:spTree>
    <p:extLst>
      <p:ext uri="{BB962C8B-B14F-4D97-AF65-F5344CB8AC3E}">
        <p14:creationId xmlns:p14="http://schemas.microsoft.com/office/powerpoint/2010/main" val="1291761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5C2C2CDA-E6BF-4796-9997-7499538ACAD5}" type="slidenum">
              <a:rPr lang="en-GB"/>
              <a:pPr>
                <a:defRPr/>
              </a:pPr>
              <a:t>‹#›</a:t>
            </a:fld>
            <a:endParaRPr lang="en-GB"/>
          </a:p>
        </p:txBody>
      </p:sp>
    </p:spTree>
    <p:extLst>
      <p:ext uri="{BB962C8B-B14F-4D97-AF65-F5344CB8AC3E}">
        <p14:creationId xmlns:p14="http://schemas.microsoft.com/office/powerpoint/2010/main" val="33559484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DD73DBE5-1C8E-4F58-B48A-F1C0E23CF728}" type="slidenum">
              <a:rPr lang="en-GB"/>
              <a:pPr>
                <a:defRPr/>
              </a:pPr>
              <a:t>‹#›</a:t>
            </a:fld>
            <a:endParaRPr lang="en-GB"/>
          </a:p>
        </p:txBody>
      </p:sp>
    </p:spTree>
    <p:extLst>
      <p:ext uri="{BB962C8B-B14F-4D97-AF65-F5344CB8AC3E}">
        <p14:creationId xmlns:p14="http://schemas.microsoft.com/office/powerpoint/2010/main" val="15221434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4E078314-0537-49FE-8386-042C42C5A356}" type="slidenum">
              <a:rPr lang="en-GB"/>
              <a:pPr>
                <a:defRPr/>
              </a:pPr>
              <a:t>‹#›</a:t>
            </a:fld>
            <a:endParaRPr lang="en-GB"/>
          </a:p>
        </p:txBody>
      </p:sp>
    </p:spTree>
    <p:extLst>
      <p:ext uri="{BB962C8B-B14F-4D97-AF65-F5344CB8AC3E}">
        <p14:creationId xmlns:p14="http://schemas.microsoft.com/office/powerpoint/2010/main" val="32733487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20C78A8F-159B-4EB5-9804-B39EB0187790}" type="slidenum">
              <a:rPr lang="en-GB"/>
              <a:pPr>
                <a:defRPr/>
              </a:pPr>
              <a:t>‹#›</a:t>
            </a:fld>
            <a:endParaRPr lang="en-GB"/>
          </a:p>
        </p:txBody>
      </p:sp>
    </p:spTree>
    <p:extLst>
      <p:ext uri="{BB962C8B-B14F-4D97-AF65-F5344CB8AC3E}">
        <p14:creationId xmlns:p14="http://schemas.microsoft.com/office/powerpoint/2010/main" val="31855075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C947660E-8FCA-4ECC-8A79-0B626BFCA327}" type="slidenum">
              <a:rPr lang="en-GB"/>
              <a:pPr>
                <a:defRPr/>
              </a:pPr>
              <a:t>‹#›</a:t>
            </a:fld>
            <a:endParaRPr lang="en-GB"/>
          </a:p>
        </p:txBody>
      </p:sp>
    </p:spTree>
    <p:extLst>
      <p:ext uri="{BB962C8B-B14F-4D97-AF65-F5344CB8AC3E}">
        <p14:creationId xmlns:p14="http://schemas.microsoft.com/office/powerpoint/2010/main" val="3576664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709EF559-1F9E-4FF2-AAAC-AE017E980E62}" type="slidenum">
              <a:rPr lang="en-GB"/>
              <a:pPr>
                <a:defRPr/>
              </a:pPr>
              <a:t>‹#›</a:t>
            </a:fld>
            <a:endParaRPr lang="en-GB"/>
          </a:p>
        </p:txBody>
      </p:sp>
    </p:spTree>
    <p:extLst>
      <p:ext uri="{BB962C8B-B14F-4D97-AF65-F5344CB8AC3E}">
        <p14:creationId xmlns:p14="http://schemas.microsoft.com/office/powerpoint/2010/main" val="20266764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15D34EE2-8ADC-44E3-B264-471AC24E49ED}" type="slidenum">
              <a:rPr lang="en-GB"/>
              <a:pPr>
                <a:defRPr/>
              </a:pPr>
              <a:t>‹#›</a:t>
            </a:fld>
            <a:endParaRPr lang="en-GB"/>
          </a:p>
        </p:txBody>
      </p:sp>
    </p:spTree>
    <p:extLst>
      <p:ext uri="{BB962C8B-B14F-4D97-AF65-F5344CB8AC3E}">
        <p14:creationId xmlns:p14="http://schemas.microsoft.com/office/powerpoint/2010/main" val="24059899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8C73B7F1-306A-43DB-AF3C-DAE6113DC900}" type="slidenum">
              <a:rPr lang="en-GB"/>
              <a:pPr>
                <a:defRPr/>
              </a:pPr>
              <a:t>‹#›</a:t>
            </a:fld>
            <a:endParaRPr lang="en-GB"/>
          </a:p>
        </p:txBody>
      </p:sp>
    </p:spTree>
    <p:extLst>
      <p:ext uri="{BB962C8B-B14F-4D97-AF65-F5344CB8AC3E}">
        <p14:creationId xmlns:p14="http://schemas.microsoft.com/office/powerpoint/2010/main" val="31525811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Arial" charset="0"/>
                <a:cs typeface="Arial" charset="0"/>
              </a:defRPr>
            </a:lvl1pPr>
          </a:lstStyle>
          <a:p>
            <a:pPr>
              <a:defRPr/>
            </a:pPr>
            <a:fld id="{6F35B48E-B59F-4AE6-BCB4-BBD472F37615}"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26.jpeg"/><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1.png"/><Relationship Id="rId7" Type="http://schemas.openxmlformats.org/officeDocument/2006/relationships/image" Target="../media/image30.jpe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openxmlformats.org/officeDocument/2006/relationships/image" Target="../media/image1.pn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png"/><Relationship Id="rId7"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8.xml.rels><?xml version="1.0" encoding="UTF-8" standalone="yes"?>
<Relationships xmlns="http://schemas.openxmlformats.org/package/2006/relationships"><Relationship Id="rId8" Type="http://schemas.openxmlformats.org/officeDocument/2006/relationships/hyperlink" Target="http://michelgeven.zenfolio.com/ondergedoken_moerasscherm/hDAACA8D" TargetMode="External"/><Relationship Id="rId3" Type="http://schemas.openxmlformats.org/officeDocument/2006/relationships/image" Target="../media/image1.png"/><Relationship Id="rId7" Type="http://schemas.openxmlformats.org/officeDocument/2006/relationships/image" Target="https://upload.wikimedia.org/wikipedia/commons/1/1c/HottoniaPalustrisInflorescence.jpg"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6.jpeg"/><Relationship Id="rId11" Type="http://schemas.openxmlformats.org/officeDocument/2006/relationships/image" Target="../media/image18.jpeg"/><Relationship Id="rId5" Type="http://schemas.openxmlformats.org/officeDocument/2006/relationships/chart" Target="../charts/chart7.xml"/><Relationship Id="rId10" Type="http://schemas.openxmlformats.org/officeDocument/2006/relationships/hyperlink" Target="http://www.hanaquatics.com/amazon-frogbit/" TargetMode="External"/><Relationship Id="rId4" Type="http://schemas.openxmlformats.org/officeDocument/2006/relationships/chart" Target="../charts/chart6.xml"/><Relationship Id="rId9"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32847" t="48383" r="43888" b="19911"/>
          <a:stretch/>
        </p:blipFill>
        <p:spPr bwMode="auto">
          <a:xfrm>
            <a:off x="-36513" y="-99392"/>
            <a:ext cx="9300255" cy="717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txBox="1">
            <a:spLocks noRot="1" noChangeArrowheads="1"/>
          </p:cNvSpPr>
          <p:nvPr/>
        </p:nvSpPr>
        <p:spPr bwMode="auto">
          <a:xfrm>
            <a:off x="323528" y="37932"/>
            <a:ext cx="8820472" cy="1728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defRPr/>
            </a:pPr>
            <a:r>
              <a:rPr lang="en-GB" altLang="en-US" sz="2000" b="1" kern="0" dirty="0">
                <a:solidFill>
                  <a:schemeClr val="bg1"/>
                </a:solidFill>
              </a:rPr>
              <a:t>People, Ponds and Water</a:t>
            </a:r>
          </a:p>
        </p:txBody>
      </p:sp>
      <p:sp>
        <p:nvSpPr>
          <p:cNvPr id="9" name="Rectangle 1"/>
          <p:cNvSpPr>
            <a:spLocks noChangeArrowheads="1"/>
          </p:cNvSpPr>
          <p:nvPr/>
        </p:nvSpPr>
        <p:spPr bwMode="auto">
          <a:xfrm>
            <a:off x="574507" y="1211049"/>
            <a:ext cx="7776864" cy="4508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tabLst>
                <a:tab pos="9144000" algn="l"/>
              </a:tabLst>
            </a:pPr>
            <a:r>
              <a:rPr lang="en-GB" altLang="en-US" sz="4000" b="1" dirty="0">
                <a:solidFill>
                  <a:srgbClr val="FFC000"/>
                </a:solidFill>
              </a:rPr>
              <a:t>What’s happening to the quality of our best ponds?</a:t>
            </a:r>
          </a:p>
          <a:p>
            <a:pPr algn="ctr" eaLnBrk="1" hangingPunct="1">
              <a:tabLst>
                <a:tab pos="9144000" algn="l"/>
              </a:tabLst>
            </a:pPr>
            <a:endParaRPr lang="en-GB" altLang="en-US" sz="1400" b="1" dirty="0">
              <a:solidFill>
                <a:srgbClr val="FFC000"/>
              </a:solidFill>
            </a:endParaRPr>
          </a:p>
          <a:p>
            <a:pPr algn="ctr" eaLnBrk="1" hangingPunct="1">
              <a:tabLst>
                <a:tab pos="9144000" algn="l"/>
              </a:tabLst>
            </a:pPr>
            <a:r>
              <a:rPr lang="en-GB" altLang="en-US" sz="3200" b="1" dirty="0">
                <a:solidFill>
                  <a:srgbClr val="FFC000"/>
                </a:solidFill>
              </a:rPr>
              <a:t>A re-survey of National Pond Survey sites after 24 years</a:t>
            </a:r>
          </a:p>
          <a:p>
            <a:pPr algn="ctr" eaLnBrk="1" hangingPunct="1">
              <a:tabLst>
                <a:tab pos="9144000" algn="l"/>
              </a:tabLst>
            </a:pPr>
            <a:endParaRPr lang="en-GB" altLang="en-US" sz="3200" b="1" dirty="0">
              <a:solidFill>
                <a:srgbClr val="DC4E2A"/>
              </a:solidFill>
            </a:endParaRPr>
          </a:p>
          <a:p>
            <a:pPr algn="ctr" eaLnBrk="1" hangingPunct="1">
              <a:tabLst>
                <a:tab pos="9144000" algn="l"/>
              </a:tabLst>
            </a:pPr>
            <a:endParaRPr lang="en-GB" altLang="en-US" sz="500" b="1" dirty="0">
              <a:solidFill>
                <a:srgbClr val="DC4E2A"/>
              </a:solidFill>
            </a:endParaRPr>
          </a:p>
          <a:p>
            <a:pPr algn="ctr" eaLnBrk="1" hangingPunct="1">
              <a:tabLst>
                <a:tab pos="9144000" algn="l"/>
              </a:tabLst>
            </a:pPr>
            <a:r>
              <a:rPr lang="en-GB" altLang="en-US" sz="2800" dirty="0">
                <a:solidFill>
                  <a:schemeClr val="bg1"/>
                </a:solidFill>
              </a:rPr>
              <a:t>Penny Williams Feb 2018</a:t>
            </a:r>
          </a:p>
          <a:p>
            <a:pPr algn="ctr" eaLnBrk="1" hangingPunct="1">
              <a:tabLst>
                <a:tab pos="9144000" algn="l"/>
              </a:tabLst>
            </a:pPr>
            <a:endParaRPr lang="en-GB" altLang="en-US" sz="3200" b="1" dirty="0">
              <a:solidFill>
                <a:srgbClr val="DC4E2A"/>
              </a:solidFill>
            </a:endParaRPr>
          </a:p>
          <a:p>
            <a:pPr algn="ctr" eaLnBrk="1" hangingPunct="1">
              <a:tabLst>
                <a:tab pos="9144000" algn="l"/>
              </a:tabLst>
            </a:pPr>
            <a:endParaRPr lang="en-GB" altLang="en-US" sz="3200" b="1" dirty="0">
              <a:solidFill>
                <a:srgbClr val="DC4E2A"/>
              </a:solidFill>
            </a:endParaRPr>
          </a:p>
        </p:txBody>
      </p:sp>
      <p:sp>
        <p:nvSpPr>
          <p:cNvPr id="10" name="TextBox 9"/>
          <p:cNvSpPr txBox="1"/>
          <p:nvPr/>
        </p:nvSpPr>
        <p:spPr>
          <a:xfrm>
            <a:off x="141602" y="6021059"/>
            <a:ext cx="9002397" cy="872034"/>
          </a:xfrm>
          <a:prstGeom prst="rect">
            <a:avLst/>
          </a:prstGeom>
          <a:solidFill>
            <a:schemeClr val="bg1"/>
          </a:solidFill>
        </p:spPr>
        <p:txBody>
          <a:bodyPr wrap="square" rtlCol="0">
            <a:spAutoFit/>
          </a:bodyPr>
          <a:lstStyle/>
          <a:p>
            <a:pPr>
              <a:spcBef>
                <a:spcPts val="1000"/>
              </a:spcBef>
            </a:pPr>
            <a:endParaRPr lang="en-GB" sz="100" dirty="0"/>
          </a:p>
          <a:p>
            <a:pPr>
              <a:spcBef>
                <a:spcPts val="1000"/>
              </a:spcBef>
            </a:pPr>
            <a:r>
              <a:rPr lang="en-GB" sz="1600" i="1" dirty="0"/>
              <a:t>Citation</a:t>
            </a:r>
            <a:r>
              <a:rPr lang="en-GB" sz="1600" dirty="0"/>
              <a:t>: Williams, P. (2018) What’s happening to the quality of our best ponds? A re-survey of National Pond Survey sites after 24 years. Freshwater Habitats Trust.</a:t>
            </a:r>
          </a:p>
          <a:p>
            <a:pPr>
              <a:spcBef>
                <a:spcPts val="1000"/>
              </a:spcBef>
            </a:pPr>
            <a:endParaRPr lang="en-GB" sz="1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2"/>
          <p:cNvSpPr>
            <a:spLocks noChangeArrowheads="1"/>
          </p:cNvSpPr>
          <p:nvPr/>
        </p:nvSpPr>
        <p:spPr bwMode="auto">
          <a:xfrm>
            <a:off x="3276600" y="-1395413"/>
            <a:ext cx="45561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endParaRPr lang="en-US">
              <a:solidFill>
                <a:srgbClr val="2B5E08"/>
              </a:solidFill>
              <a:effectLst>
                <a:outerShdw blurRad="38100" dist="38100" dir="2700000" algn="tl">
                  <a:srgbClr val="C0C0C0"/>
                </a:outerShdw>
              </a:effectLst>
            </a:endParaRPr>
          </a:p>
        </p:txBody>
      </p:sp>
      <p:sp>
        <p:nvSpPr>
          <p:cNvPr id="7172" name="Freeform 5"/>
          <p:cNvSpPr>
            <a:spLocks/>
          </p:cNvSpPr>
          <p:nvPr/>
        </p:nvSpPr>
        <p:spPr bwMode="auto">
          <a:xfrm rot="5325769">
            <a:off x="-2743200" y="3176588"/>
            <a:ext cx="6408738" cy="576262"/>
          </a:xfrm>
          <a:custGeom>
            <a:avLst/>
            <a:gdLst>
              <a:gd name="T0" fmla="*/ 2147483647 w 2514"/>
              <a:gd name="T1" fmla="*/ 2147483647 h 888"/>
              <a:gd name="T2" fmla="*/ 2147483647 w 2514"/>
              <a:gd name="T3" fmla="*/ 2147483647 h 888"/>
              <a:gd name="T4" fmla="*/ 2147483647 w 2514"/>
              <a:gd name="T5" fmla="*/ 2147483647 h 888"/>
              <a:gd name="T6" fmla="*/ 2147483647 w 2514"/>
              <a:gd name="T7" fmla="*/ 2147483647 h 888"/>
              <a:gd name="T8" fmla="*/ 2147483647 w 2514"/>
              <a:gd name="T9" fmla="*/ 2147483647 h 888"/>
              <a:gd name="T10" fmla="*/ 2147483647 w 2514"/>
              <a:gd name="T11" fmla="*/ 2147483647 h 888"/>
              <a:gd name="T12" fmla="*/ 2147483647 w 2514"/>
              <a:gd name="T13" fmla="*/ 2147483647 h 888"/>
              <a:gd name="T14" fmla="*/ 2147483647 w 2514"/>
              <a:gd name="T15" fmla="*/ 2147483647 h 888"/>
              <a:gd name="T16" fmla="*/ 2147483647 w 2514"/>
              <a:gd name="T17" fmla="*/ 0 h 888"/>
              <a:gd name="T18" fmla="*/ 2147483647 w 2514"/>
              <a:gd name="T19" fmla="*/ 0 h 888"/>
              <a:gd name="T20" fmla="*/ 2147483647 w 2514"/>
              <a:gd name="T21" fmla="*/ 0 h 888"/>
              <a:gd name="T22" fmla="*/ 2147483647 w 2514"/>
              <a:gd name="T23" fmla="*/ 0 h 888"/>
              <a:gd name="T24" fmla="*/ 2147483647 w 2514"/>
              <a:gd name="T25" fmla="*/ 0 h 888"/>
              <a:gd name="T26" fmla="*/ 2147483647 w 2514"/>
              <a:gd name="T27" fmla="*/ 2147483647 h 888"/>
              <a:gd name="T28" fmla="*/ 2147483647 w 2514"/>
              <a:gd name="T29" fmla="*/ 2147483647 h 888"/>
              <a:gd name="T30" fmla="*/ 2147483647 w 2514"/>
              <a:gd name="T31" fmla="*/ 2147483647 h 888"/>
              <a:gd name="T32" fmla="*/ 2147483647 w 2514"/>
              <a:gd name="T33" fmla="*/ 2147483647 h 888"/>
              <a:gd name="T34" fmla="*/ 2147483647 w 2514"/>
              <a:gd name="T35" fmla="*/ 0 h 888"/>
              <a:gd name="T36" fmla="*/ 2147483647 w 2514"/>
              <a:gd name="T37" fmla="*/ 0 h 888"/>
              <a:gd name="T38" fmla="*/ 2147483647 w 2514"/>
              <a:gd name="T39" fmla="*/ 2147483647 h 888"/>
              <a:gd name="T40" fmla="*/ 2147483647 w 2514"/>
              <a:gd name="T41" fmla="*/ 2147483647 h 888"/>
              <a:gd name="T42" fmla="*/ 2147483647 w 2514"/>
              <a:gd name="T43" fmla="*/ 2147483647 h 888"/>
              <a:gd name="T44" fmla="*/ 2147483647 w 2514"/>
              <a:gd name="T45" fmla="*/ 0 h 888"/>
              <a:gd name="T46" fmla="*/ 2147483647 w 2514"/>
              <a:gd name="T47" fmla="*/ 0 h 888"/>
              <a:gd name="T48" fmla="*/ 2147483647 w 2514"/>
              <a:gd name="T49" fmla="*/ 0 h 888"/>
              <a:gd name="T50" fmla="*/ 2147483647 w 2514"/>
              <a:gd name="T51" fmla="*/ 0 h 888"/>
              <a:gd name="T52" fmla="*/ 2147483647 w 2514"/>
              <a:gd name="T53" fmla="*/ 2147483647 h 888"/>
              <a:gd name="T54" fmla="*/ 2147483647 w 2514"/>
              <a:gd name="T55" fmla="*/ 2147483647 h 888"/>
              <a:gd name="T56" fmla="*/ 2147483647 w 2514"/>
              <a:gd name="T57" fmla="*/ 2147483647 h 888"/>
              <a:gd name="T58" fmla="*/ 2147483647 w 2514"/>
              <a:gd name="T59" fmla="*/ 2147483647 h 888"/>
              <a:gd name="T60" fmla="*/ 2147483647 w 2514"/>
              <a:gd name="T61" fmla="*/ 2147483647 h 888"/>
              <a:gd name="T62" fmla="*/ 2147483647 w 2514"/>
              <a:gd name="T63" fmla="*/ 2147483647 h 888"/>
              <a:gd name="T64" fmla="*/ 2147483647 w 2514"/>
              <a:gd name="T65" fmla="*/ 2147483647 h 888"/>
              <a:gd name="T66" fmla="*/ 2147483647 w 2514"/>
              <a:gd name="T67" fmla="*/ 2147483647 h 888"/>
              <a:gd name="T68" fmla="*/ 2147483647 w 2514"/>
              <a:gd name="T69" fmla="*/ 2147483647 h 888"/>
              <a:gd name="T70" fmla="*/ 2147483647 w 2514"/>
              <a:gd name="T71" fmla="*/ 2147483647 h 888"/>
              <a:gd name="T72" fmla="*/ 2147483647 w 2514"/>
              <a:gd name="T73" fmla="*/ 2147483647 h 88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514" h="888">
                <a:moveTo>
                  <a:pt x="573" y="444"/>
                </a:moveTo>
                <a:cubicBezTo>
                  <a:pt x="701" y="447"/>
                  <a:pt x="780" y="487"/>
                  <a:pt x="885" y="534"/>
                </a:cubicBezTo>
                <a:cubicBezTo>
                  <a:pt x="990" y="581"/>
                  <a:pt x="1105" y="675"/>
                  <a:pt x="1206" y="726"/>
                </a:cubicBezTo>
                <a:cubicBezTo>
                  <a:pt x="1307" y="777"/>
                  <a:pt x="1367" y="814"/>
                  <a:pt x="1539" y="855"/>
                </a:cubicBezTo>
                <a:cubicBezTo>
                  <a:pt x="1667" y="882"/>
                  <a:pt x="1777" y="888"/>
                  <a:pt x="1930" y="873"/>
                </a:cubicBezTo>
                <a:cubicBezTo>
                  <a:pt x="2074" y="852"/>
                  <a:pt x="2164" y="825"/>
                  <a:pt x="2284" y="759"/>
                </a:cubicBezTo>
                <a:cubicBezTo>
                  <a:pt x="2376" y="707"/>
                  <a:pt x="2426" y="650"/>
                  <a:pt x="2464" y="597"/>
                </a:cubicBezTo>
                <a:cubicBezTo>
                  <a:pt x="2497" y="561"/>
                  <a:pt x="2513" y="483"/>
                  <a:pt x="2512" y="438"/>
                </a:cubicBezTo>
                <a:cubicBezTo>
                  <a:pt x="2514" y="397"/>
                  <a:pt x="2497" y="334"/>
                  <a:pt x="2476" y="291"/>
                </a:cubicBezTo>
                <a:cubicBezTo>
                  <a:pt x="2455" y="248"/>
                  <a:pt x="2440" y="225"/>
                  <a:pt x="2388" y="180"/>
                </a:cubicBezTo>
                <a:cubicBezTo>
                  <a:pt x="2326" y="117"/>
                  <a:pt x="2236" y="73"/>
                  <a:pt x="2136" y="45"/>
                </a:cubicBezTo>
                <a:cubicBezTo>
                  <a:pt x="2035" y="18"/>
                  <a:pt x="1903" y="0"/>
                  <a:pt x="1783" y="19"/>
                </a:cubicBezTo>
                <a:cubicBezTo>
                  <a:pt x="1621" y="31"/>
                  <a:pt x="1477" y="120"/>
                  <a:pt x="1423" y="210"/>
                </a:cubicBezTo>
                <a:cubicBezTo>
                  <a:pt x="1372" y="297"/>
                  <a:pt x="1399" y="414"/>
                  <a:pt x="1447" y="462"/>
                </a:cubicBezTo>
                <a:cubicBezTo>
                  <a:pt x="1531" y="570"/>
                  <a:pt x="1744" y="600"/>
                  <a:pt x="1882" y="576"/>
                </a:cubicBezTo>
                <a:cubicBezTo>
                  <a:pt x="1963" y="564"/>
                  <a:pt x="1996" y="540"/>
                  <a:pt x="2041" y="510"/>
                </a:cubicBezTo>
                <a:cubicBezTo>
                  <a:pt x="2075" y="480"/>
                  <a:pt x="2090" y="447"/>
                  <a:pt x="2087" y="402"/>
                </a:cubicBezTo>
                <a:cubicBezTo>
                  <a:pt x="2092" y="333"/>
                  <a:pt x="2001" y="285"/>
                  <a:pt x="1962" y="282"/>
                </a:cubicBezTo>
                <a:cubicBezTo>
                  <a:pt x="1896" y="270"/>
                  <a:pt x="1858" y="278"/>
                  <a:pt x="1926" y="297"/>
                </a:cubicBezTo>
                <a:cubicBezTo>
                  <a:pt x="1986" y="318"/>
                  <a:pt x="2041" y="393"/>
                  <a:pt x="1948" y="462"/>
                </a:cubicBezTo>
                <a:cubicBezTo>
                  <a:pt x="1876" y="501"/>
                  <a:pt x="1867" y="507"/>
                  <a:pt x="1759" y="507"/>
                </a:cubicBezTo>
                <a:cubicBezTo>
                  <a:pt x="1684" y="499"/>
                  <a:pt x="1637" y="488"/>
                  <a:pt x="1577" y="435"/>
                </a:cubicBezTo>
                <a:cubicBezTo>
                  <a:pt x="1519" y="381"/>
                  <a:pt x="1522" y="315"/>
                  <a:pt x="1543" y="261"/>
                </a:cubicBezTo>
                <a:cubicBezTo>
                  <a:pt x="1564" y="207"/>
                  <a:pt x="1614" y="164"/>
                  <a:pt x="1701" y="128"/>
                </a:cubicBezTo>
                <a:cubicBezTo>
                  <a:pt x="1758" y="110"/>
                  <a:pt x="1812" y="100"/>
                  <a:pt x="1881" y="102"/>
                </a:cubicBezTo>
                <a:cubicBezTo>
                  <a:pt x="1956" y="99"/>
                  <a:pt x="2079" y="114"/>
                  <a:pt x="2157" y="156"/>
                </a:cubicBezTo>
                <a:cubicBezTo>
                  <a:pt x="2257" y="196"/>
                  <a:pt x="2310" y="267"/>
                  <a:pt x="2346" y="336"/>
                </a:cubicBezTo>
                <a:cubicBezTo>
                  <a:pt x="2376" y="408"/>
                  <a:pt x="2387" y="479"/>
                  <a:pt x="2338" y="543"/>
                </a:cubicBezTo>
                <a:cubicBezTo>
                  <a:pt x="2278" y="633"/>
                  <a:pt x="2242" y="642"/>
                  <a:pt x="2146" y="699"/>
                </a:cubicBezTo>
                <a:cubicBezTo>
                  <a:pt x="2065" y="735"/>
                  <a:pt x="2014" y="744"/>
                  <a:pt x="1948" y="756"/>
                </a:cubicBezTo>
                <a:cubicBezTo>
                  <a:pt x="1876" y="768"/>
                  <a:pt x="1852" y="774"/>
                  <a:pt x="1746" y="768"/>
                </a:cubicBezTo>
                <a:cubicBezTo>
                  <a:pt x="1560" y="756"/>
                  <a:pt x="1483" y="732"/>
                  <a:pt x="1305" y="642"/>
                </a:cubicBezTo>
                <a:cubicBezTo>
                  <a:pt x="1143" y="570"/>
                  <a:pt x="958" y="417"/>
                  <a:pt x="759" y="390"/>
                </a:cubicBezTo>
                <a:cubicBezTo>
                  <a:pt x="621" y="372"/>
                  <a:pt x="537" y="375"/>
                  <a:pt x="378" y="396"/>
                </a:cubicBezTo>
                <a:cubicBezTo>
                  <a:pt x="268" y="413"/>
                  <a:pt x="143" y="473"/>
                  <a:pt x="99" y="492"/>
                </a:cubicBezTo>
                <a:cubicBezTo>
                  <a:pt x="0" y="540"/>
                  <a:pt x="33" y="540"/>
                  <a:pt x="114" y="513"/>
                </a:cubicBezTo>
                <a:cubicBezTo>
                  <a:pt x="195" y="477"/>
                  <a:pt x="414" y="423"/>
                  <a:pt x="573" y="444"/>
                </a:cubicBezTo>
                <a:close/>
              </a:path>
            </a:pathLst>
          </a:custGeom>
          <a:gradFill rotWithShape="1">
            <a:gsLst>
              <a:gs pos="0">
                <a:srgbClr val="DE91FD"/>
              </a:gs>
              <a:gs pos="100000">
                <a:srgbClr val="990099">
                  <a:alpha val="89998"/>
                </a:srgbClr>
              </a:gs>
            </a:gsLst>
            <a:lin ang="0" scaled="1"/>
          </a:gradFill>
          <a:ln>
            <a:noFill/>
          </a:ln>
          <a:extLst>
            <a:ext uri="{91240B29-F687-4F45-9708-019B960494DF}">
              <a14:hiddenLine xmlns:a14="http://schemas.microsoft.com/office/drawing/2010/main" w="3175" cmpd="sng">
                <a:solidFill>
                  <a:srgbClr val="000000"/>
                </a:solidFill>
                <a:round/>
                <a:headEnd/>
                <a:tailEnd/>
              </a14:hiddenLine>
            </a:ext>
          </a:extLst>
        </p:spPr>
        <p:txBody>
          <a:bodyPr/>
          <a:lstStyle/>
          <a:p>
            <a:endParaRPr lang="en-GB"/>
          </a:p>
        </p:txBody>
      </p:sp>
      <p:pic>
        <p:nvPicPr>
          <p:cNvPr id="7173" name="Picture 8"/>
          <p:cNvPicPr>
            <a:picLocks noChangeAspect="1" noChangeArrowheads="1"/>
          </p:cNvPicPr>
          <p:nvPr/>
        </p:nvPicPr>
        <p:blipFill>
          <a:blip r:embed="rId3">
            <a:extLst>
              <a:ext uri="{28A0092B-C50C-407E-A947-70E740481C1C}">
                <a14:useLocalDpi xmlns:a14="http://schemas.microsoft.com/office/drawing/2010/main" val="0"/>
              </a:ext>
            </a:extLst>
          </a:blip>
          <a:srcRect l="47244" t="14174" r="44292" b="7086"/>
          <a:stretch>
            <a:fillRect/>
          </a:stretch>
        </p:blipFill>
        <p:spPr bwMode="auto">
          <a:xfrm>
            <a:off x="0" y="0"/>
            <a:ext cx="11795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2"/>
          <p:cNvSpPr txBox="1">
            <a:spLocks noRot="1" noChangeArrowheads="1"/>
          </p:cNvSpPr>
          <p:nvPr/>
        </p:nvSpPr>
        <p:spPr bwMode="auto">
          <a:xfrm>
            <a:off x="1460500" y="453979"/>
            <a:ext cx="7665495" cy="813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l" eaLnBrk="1" hangingPunct="1">
              <a:lnSpc>
                <a:spcPct val="85000"/>
              </a:lnSpc>
              <a:defRPr/>
            </a:pPr>
            <a:r>
              <a:rPr lang="en-GB" altLang="en-US" b="1" kern="0" dirty="0">
                <a:solidFill>
                  <a:srgbClr val="005A70"/>
                </a:solidFill>
              </a:rPr>
              <a:t>Results: </a:t>
            </a:r>
            <a:r>
              <a:rPr lang="en-GB" altLang="en-US" b="1" dirty="0">
                <a:solidFill>
                  <a:srgbClr val="005A70"/>
                </a:solidFill>
                <a:latin typeface="Arial" pitchFamily="34" charset="0"/>
                <a:cs typeface="Arial" pitchFamily="34" charset="0"/>
              </a:rPr>
              <a:t>plant relationships</a:t>
            </a:r>
          </a:p>
          <a:p>
            <a:pPr algn="l" eaLnBrk="1" hangingPunct="1">
              <a:lnSpc>
                <a:spcPct val="85000"/>
              </a:lnSpc>
              <a:defRPr/>
            </a:pPr>
            <a:endParaRPr lang="en-GB" altLang="en-US" b="1" kern="0" dirty="0">
              <a:solidFill>
                <a:srgbClr val="005A70"/>
              </a:solidFill>
            </a:endParaRPr>
          </a:p>
        </p:txBody>
      </p:sp>
      <p:cxnSp>
        <p:nvCxnSpPr>
          <p:cNvPr id="8" name="Straight Arrow Connector 7"/>
          <p:cNvCxnSpPr/>
          <p:nvPr/>
        </p:nvCxnSpPr>
        <p:spPr>
          <a:xfrm>
            <a:off x="6073775" y="3084513"/>
            <a:ext cx="531813" cy="0"/>
          </a:xfrm>
          <a:prstGeom prst="straightConnector1">
            <a:avLst/>
          </a:prstGeom>
          <a:ln w="762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460500" y="977900"/>
            <a:ext cx="7345363" cy="5262979"/>
          </a:xfrm>
          <a:prstGeom prst="rect">
            <a:avLst/>
          </a:prstGeom>
          <a:noFill/>
        </p:spPr>
        <p:txBody>
          <a:bodyPr>
            <a:spAutoFit/>
          </a:bodyPr>
          <a:lstStyle/>
          <a:p>
            <a:pPr marL="363538" indent="-363538">
              <a:defRPr/>
            </a:pPr>
            <a:r>
              <a:rPr lang="en-GB" altLang="en-US" sz="2400" b="1" dirty="0">
                <a:solidFill>
                  <a:srgbClr val="005A70"/>
                </a:solidFill>
                <a:latin typeface="Arial" pitchFamily="34" charset="0"/>
                <a:cs typeface="Arial" pitchFamily="34" charset="0"/>
              </a:rPr>
              <a:t>Perhaps not surprising but…..</a:t>
            </a:r>
          </a:p>
          <a:p>
            <a:pPr marL="363538" indent="-363538">
              <a:defRPr/>
            </a:pPr>
            <a:endParaRPr lang="en-GB" altLang="en-US" sz="1200" b="1" dirty="0">
              <a:solidFill>
                <a:srgbClr val="005A70"/>
              </a:solidFill>
              <a:latin typeface="Arial" pitchFamily="34" charset="0"/>
              <a:cs typeface="Arial" pitchFamily="34" charset="0"/>
            </a:endParaRPr>
          </a:p>
          <a:p>
            <a:pPr marL="11113" indent="-11113">
              <a:defRPr/>
            </a:pPr>
            <a:r>
              <a:rPr lang="en-GB" altLang="en-US" sz="2000" dirty="0">
                <a:latin typeface="Arial" pitchFamily="34" charset="0"/>
                <a:cs typeface="Arial" pitchFamily="34" charset="0"/>
              </a:rPr>
              <a:t>There were strong trend relationships between all of the different plant groups</a:t>
            </a:r>
          </a:p>
          <a:p>
            <a:pPr marL="11113" indent="-11113">
              <a:defRPr/>
            </a:pPr>
            <a:endParaRPr lang="en-GB" altLang="en-US" sz="1000" dirty="0">
              <a:latin typeface="Arial" pitchFamily="34" charset="0"/>
              <a:cs typeface="Arial" pitchFamily="34" charset="0"/>
            </a:endParaRPr>
          </a:p>
          <a:p>
            <a:r>
              <a:rPr lang="en-GB" altLang="en-US" sz="2000" dirty="0">
                <a:latin typeface="Arial" pitchFamily="34" charset="0"/>
                <a:cs typeface="Arial" pitchFamily="34" charset="0"/>
              </a:rPr>
              <a:t>For example: </a:t>
            </a:r>
          </a:p>
          <a:p>
            <a:pPr marL="342900" indent="-342900">
              <a:buFontTx/>
              <a:buChar char="-"/>
            </a:pPr>
            <a:r>
              <a:rPr lang="en-GB" sz="2000" dirty="0"/>
              <a:t>if marginal plants were lost, so too were submerged and floating species</a:t>
            </a:r>
          </a:p>
          <a:p>
            <a:pPr marL="342900" indent="-342900">
              <a:buFontTx/>
              <a:buChar char="-"/>
            </a:pPr>
            <a:r>
              <a:rPr lang="en-GB" sz="2000" dirty="0"/>
              <a:t>rare species loss was strongly correlated with loss of marginal, aquatic and floating species</a:t>
            </a:r>
          </a:p>
          <a:p>
            <a:endParaRPr lang="en-GB" sz="2000" dirty="0"/>
          </a:p>
          <a:p>
            <a:r>
              <a:rPr lang="en-GB" sz="2000" b="1" dirty="0"/>
              <a:t>Implication</a:t>
            </a:r>
          </a:p>
          <a:p>
            <a:r>
              <a:rPr lang="en-GB" sz="2000" dirty="0"/>
              <a:t>Suggests that changes weren’t due to things like natural succession – where you might expect the marginal plants to get better and the submerged plants to be lost – they were </a:t>
            </a:r>
            <a:r>
              <a:rPr lang="en-GB" sz="2000" i="1" dirty="0"/>
              <a:t>generic</a:t>
            </a:r>
            <a:r>
              <a:rPr lang="en-GB" sz="2000" dirty="0"/>
              <a:t> changes that affected the whole pond.</a:t>
            </a:r>
          </a:p>
          <a:p>
            <a:endParaRPr lang="en-GB" sz="2000" dirty="0"/>
          </a:p>
        </p:txBody>
      </p:sp>
    </p:spTree>
    <p:extLst>
      <p:ext uri="{BB962C8B-B14F-4D97-AF65-F5344CB8AC3E}">
        <p14:creationId xmlns:p14="http://schemas.microsoft.com/office/powerpoint/2010/main" val="27577585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2"/>
          <p:cNvSpPr>
            <a:spLocks noChangeArrowheads="1"/>
          </p:cNvSpPr>
          <p:nvPr/>
        </p:nvSpPr>
        <p:spPr bwMode="auto">
          <a:xfrm>
            <a:off x="3276600" y="-1395413"/>
            <a:ext cx="45561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endParaRPr lang="en-US">
              <a:solidFill>
                <a:srgbClr val="2B5E08"/>
              </a:solidFill>
              <a:effectLst>
                <a:outerShdw blurRad="38100" dist="38100" dir="2700000" algn="tl">
                  <a:srgbClr val="C0C0C0"/>
                </a:outerShdw>
              </a:effectLst>
            </a:endParaRPr>
          </a:p>
        </p:txBody>
      </p:sp>
      <p:sp>
        <p:nvSpPr>
          <p:cNvPr id="8196" name="Freeform 5"/>
          <p:cNvSpPr>
            <a:spLocks/>
          </p:cNvSpPr>
          <p:nvPr/>
        </p:nvSpPr>
        <p:spPr bwMode="auto">
          <a:xfrm rot="5325769">
            <a:off x="-2743200" y="3176588"/>
            <a:ext cx="6408738" cy="576262"/>
          </a:xfrm>
          <a:custGeom>
            <a:avLst/>
            <a:gdLst>
              <a:gd name="T0" fmla="*/ 2147483647 w 2514"/>
              <a:gd name="T1" fmla="*/ 2147483647 h 888"/>
              <a:gd name="T2" fmla="*/ 2147483647 w 2514"/>
              <a:gd name="T3" fmla="*/ 2147483647 h 888"/>
              <a:gd name="T4" fmla="*/ 2147483647 w 2514"/>
              <a:gd name="T5" fmla="*/ 2147483647 h 888"/>
              <a:gd name="T6" fmla="*/ 2147483647 w 2514"/>
              <a:gd name="T7" fmla="*/ 2147483647 h 888"/>
              <a:gd name="T8" fmla="*/ 2147483647 w 2514"/>
              <a:gd name="T9" fmla="*/ 2147483647 h 888"/>
              <a:gd name="T10" fmla="*/ 2147483647 w 2514"/>
              <a:gd name="T11" fmla="*/ 2147483647 h 888"/>
              <a:gd name="T12" fmla="*/ 2147483647 w 2514"/>
              <a:gd name="T13" fmla="*/ 2147483647 h 888"/>
              <a:gd name="T14" fmla="*/ 2147483647 w 2514"/>
              <a:gd name="T15" fmla="*/ 2147483647 h 888"/>
              <a:gd name="T16" fmla="*/ 2147483647 w 2514"/>
              <a:gd name="T17" fmla="*/ 0 h 888"/>
              <a:gd name="T18" fmla="*/ 2147483647 w 2514"/>
              <a:gd name="T19" fmla="*/ 0 h 888"/>
              <a:gd name="T20" fmla="*/ 2147483647 w 2514"/>
              <a:gd name="T21" fmla="*/ 0 h 888"/>
              <a:gd name="T22" fmla="*/ 2147483647 w 2514"/>
              <a:gd name="T23" fmla="*/ 0 h 888"/>
              <a:gd name="T24" fmla="*/ 2147483647 w 2514"/>
              <a:gd name="T25" fmla="*/ 0 h 888"/>
              <a:gd name="T26" fmla="*/ 2147483647 w 2514"/>
              <a:gd name="T27" fmla="*/ 2147483647 h 888"/>
              <a:gd name="T28" fmla="*/ 2147483647 w 2514"/>
              <a:gd name="T29" fmla="*/ 2147483647 h 888"/>
              <a:gd name="T30" fmla="*/ 2147483647 w 2514"/>
              <a:gd name="T31" fmla="*/ 2147483647 h 888"/>
              <a:gd name="T32" fmla="*/ 2147483647 w 2514"/>
              <a:gd name="T33" fmla="*/ 2147483647 h 888"/>
              <a:gd name="T34" fmla="*/ 2147483647 w 2514"/>
              <a:gd name="T35" fmla="*/ 0 h 888"/>
              <a:gd name="T36" fmla="*/ 2147483647 w 2514"/>
              <a:gd name="T37" fmla="*/ 0 h 888"/>
              <a:gd name="T38" fmla="*/ 2147483647 w 2514"/>
              <a:gd name="T39" fmla="*/ 2147483647 h 888"/>
              <a:gd name="T40" fmla="*/ 2147483647 w 2514"/>
              <a:gd name="T41" fmla="*/ 2147483647 h 888"/>
              <a:gd name="T42" fmla="*/ 2147483647 w 2514"/>
              <a:gd name="T43" fmla="*/ 2147483647 h 888"/>
              <a:gd name="T44" fmla="*/ 2147483647 w 2514"/>
              <a:gd name="T45" fmla="*/ 0 h 888"/>
              <a:gd name="T46" fmla="*/ 2147483647 w 2514"/>
              <a:gd name="T47" fmla="*/ 0 h 888"/>
              <a:gd name="T48" fmla="*/ 2147483647 w 2514"/>
              <a:gd name="T49" fmla="*/ 0 h 888"/>
              <a:gd name="T50" fmla="*/ 2147483647 w 2514"/>
              <a:gd name="T51" fmla="*/ 0 h 888"/>
              <a:gd name="T52" fmla="*/ 2147483647 w 2514"/>
              <a:gd name="T53" fmla="*/ 2147483647 h 888"/>
              <a:gd name="T54" fmla="*/ 2147483647 w 2514"/>
              <a:gd name="T55" fmla="*/ 2147483647 h 888"/>
              <a:gd name="T56" fmla="*/ 2147483647 w 2514"/>
              <a:gd name="T57" fmla="*/ 2147483647 h 888"/>
              <a:gd name="T58" fmla="*/ 2147483647 w 2514"/>
              <a:gd name="T59" fmla="*/ 2147483647 h 888"/>
              <a:gd name="T60" fmla="*/ 2147483647 w 2514"/>
              <a:gd name="T61" fmla="*/ 2147483647 h 888"/>
              <a:gd name="T62" fmla="*/ 2147483647 w 2514"/>
              <a:gd name="T63" fmla="*/ 2147483647 h 888"/>
              <a:gd name="T64" fmla="*/ 2147483647 w 2514"/>
              <a:gd name="T65" fmla="*/ 2147483647 h 888"/>
              <a:gd name="T66" fmla="*/ 2147483647 w 2514"/>
              <a:gd name="T67" fmla="*/ 2147483647 h 888"/>
              <a:gd name="T68" fmla="*/ 2147483647 w 2514"/>
              <a:gd name="T69" fmla="*/ 2147483647 h 888"/>
              <a:gd name="T70" fmla="*/ 2147483647 w 2514"/>
              <a:gd name="T71" fmla="*/ 2147483647 h 888"/>
              <a:gd name="T72" fmla="*/ 2147483647 w 2514"/>
              <a:gd name="T73" fmla="*/ 2147483647 h 88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514" h="888">
                <a:moveTo>
                  <a:pt x="573" y="444"/>
                </a:moveTo>
                <a:cubicBezTo>
                  <a:pt x="701" y="447"/>
                  <a:pt x="780" y="487"/>
                  <a:pt x="885" y="534"/>
                </a:cubicBezTo>
                <a:cubicBezTo>
                  <a:pt x="990" y="581"/>
                  <a:pt x="1105" y="675"/>
                  <a:pt x="1206" y="726"/>
                </a:cubicBezTo>
                <a:cubicBezTo>
                  <a:pt x="1307" y="777"/>
                  <a:pt x="1367" y="814"/>
                  <a:pt x="1539" y="855"/>
                </a:cubicBezTo>
                <a:cubicBezTo>
                  <a:pt x="1667" y="882"/>
                  <a:pt x="1777" y="888"/>
                  <a:pt x="1930" y="873"/>
                </a:cubicBezTo>
                <a:cubicBezTo>
                  <a:pt x="2074" y="852"/>
                  <a:pt x="2164" y="825"/>
                  <a:pt x="2284" y="759"/>
                </a:cubicBezTo>
                <a:cubicBezTo>
                  <a:pt x="2376" y="707"/>
                  <a:pt x="2426" y="650"/>
                  <a:pt x="2464" y="597"/>
                </a:cubicBezTo>
                <a:cubicBezTo>
                  <a:pt x="2497" y="561"/>
                  <a:pt x="2513" y="483"/>
                  <a:pt x="2512" y="438"/>
                </a:cubicBezTo>
                <a:cubicBezTo>
                  <a:pt x="2514" y="397"/>
                  <a:pt x="2497" y="334"/>
                  <a:pt x="2476" y="291"/>
                </a:cubicBezTo>
                <a:cubicBezTo>
                  <a:pt x="2455" y="248"/>
                  <a:pt x="2440" y="225"/>
                  <a:pt x="2388" y="180"/>
                </a:cubicBezTo>
                <a:cubicBezTo>
                  <a:pt x="2326" y="117"/>
                  <a:pt x="2236" y="73"/>
                  <a:pt x="2136" y="45"/>
                </a:cubicBezTo>
                <a:cubicBezTo>
                  <a:pt x="2035" y="18"/>
                  <a:pt x="1903" y="0"/>
                  <a:pt x="1783" y="19"/>
                </a:cubicBezTo>
                <a:cubicBezTo>
                  <a:pt x="1621" y="31"/>
                  <a:pt x="1477" y="120"/>
                  <a:pt x="1423" y="210"/>
                </a:cubicBezTo>
                <a:cubicBezTo>
                  <a:pt x="1372" y="297"/>
                  <a:pt x="1399" y="414"/>
                  <a:pt x="1447" y="462"/>
                </a:cubicBezTo>
                <a:cubicBezTo>
                  <a:pt x="1531" y="570"/>
                  <a:pt x="1744" y="600"/>
                  <a:pt x="1882" y="576"/>
                </a:cubicBezTo>
                <a:cubicBezTo>
                  <a:pt x="1963" y="564"/>
                  <a:pt x="1996" y="540"/>
                  <a:pt x="2041" y="510"/>
                </a:cubicBezTo>
                <a:cubicBezTo>
                  <a:pt x="2075" y="480"/>
                  <a:pt x="2090" y="447"/>
                  <a:pt x="2087" y="402"/>
                </a:cubicBezTo>
                <a:cubicBezTo>
                  <a:pt x="2092" y="333"/>
                  <a:pt x="2001" y="285"/>
                  <a:pt x="1962" y="282"/>
                </a:cubicBezTo>
                <a:cubicBezTo>
                  <a:pt x="1896" y="270"/>
                  <a:pt x="1858" y="278"/>
                  <a:pt x="1926" y="297"/>
                </a:cubicBezTo>
                <a:cubicBezTo>
                  <a:pt x="1986" y="318"/>
                  <a:pt x="2041" y="393"/>
                  <a:pt x="1948" y="462"/>
                </a:cubicBezTo>
                <a:cubicBezTo>
                  <a:pt x="1876" y="501"/>
                  <a:pt x="1867" y="507"/>
                  <a:pt x="1759" y="507"/>
                </a:cubicBezTo>
                <a:cubicBezTo>
                  <a:pt x="1684" y="499"/>
                  <a:pt x="1637" y="488"/>
                  <a:pt x="1577" y="435"/>
                </a:cubicBezTo>
                <a:cubicBezTo>
                  <a:pt x="1519" y="381"/>
                  <a:pt x="1522" y="315"/>
                  <a:pt x="1543" y="261"/>
                </a:cubicBezTo>
                <a:cubicBezTo>
                  <a:pt x="1564" y="207"/>
                  <a:pt x="1614" y="164"/>
                  <a:pt x="1701" y="128"/>
                </a:cubicBezTo>
                <a:cubicBezTo>
                  <a:pt x="1758" y="110"/>
                  <a:pt x="1812" y="100"/>
                  <a:pt x="1881" y="102"/>
                </a:cubicBezTo>
                <a:cubicBezTo>
                  <a:pt x="1956" y="99"/>
                  <a:pt x="2079" y="114"/>
                  <a:pt x="2157" y="156"/>
                </a:cubicBezTo>
                <a:cubicBezTo>
                  <a:pt x="2257" y="196"/>
                  <a:pt x="2310" y="267"/>
                  <a:pt x="2346" y="336"/>
                </a:cubicBezTo>
                <a:cubicBezTo>
                  <a:pt x="2376" y="408"/>
                  <a:pt x="2387" y="479"/>
                  <a:pt x="2338" y="543"/>
                </a:cubicBezTo>
                <a:cubicBezTo>
                  <a:pt x="2278" y="633"/>
                  <a:pt x="2242" y="642"/>
                  <a:pt x="2146" y="699"/>
                </a:cubicBezTo>
                <a:cubicBezTo>
                  <a:pt x="2065" y="735"/>
                  <a:pt x="2014" y="744"/>
                  <a:pt x="1948" y="756"/>
                </a:cubicBezTo>
                <a:cubicBezTo>
                  <a:pt x="1876" y="768"/>
                  <a:pt x="1852" y="774"/>
                  <a:pt x="1746" y="768"/>
                </a:cubicBezTo>
                <a:cubicBezTo>
                  <a:pt x="1560" y="756"/>
                  <a:pt x="1483" y="732"/>
                  <a:pt x="1305" y="642"/>
                </a:cubicBezTo>
                <a:cubicBezTo>
                  <a:pt x="1143" y="570"/>
                  <a:pt x="958" y="417"/>
                  <a:pt x="759" y="390"/>
                </a:cubicBezTo>
                <a:cubicBezTo>
                  <a:pt x="621" y="372"/>
                  <a:pt x="537" y="375"/>
                  <a:pt x="378" y="396"/>
                </a:cubicBezTo>
                <a:cubicBezTo>
                  <a:pt x="268" y="413"/>
                  <a:pt x="143" y="473"/>
                  <a:pt x="99" y="492"/>
                </a:cubicBezTo>
                <a:cubicBezTo>
                  <a:pt x="0" y="540"/>
                  <a:pt x="33" y="540"/>
                  <a:pt x="114" y="513"/>
                </a:cubicBezTo>
                <a:cubicBezTo>
                  <a:pt x="195" y="477"/>
                  <a:pt x="414" y="423"/>
                  <a:pt x="573" y="444"/>
                </a:cubicBezTo>
                <a:close/>
              </a:path>
            </a:pathLst>
          </a:custGeom>
          <a:gradFill rotWithShape="1">
            <a:gsLst>
              <a:gs pos="0">
                <a:srgbClr val="DE91FD"/>
              </a:gs>
              <a:gs pos="100000">
                <a:srgbClr val="990099">
                  <a:alpha val="89998"/>
                </a:srgbClr>
              </a:gs>
            </a:gsLst>
            <a:lin ang="0" scaled="1"/>
          </a:gradFill>
          <a:ln>
            <a:noFill/>
          </a:ln>
          <a:extLst>
            <a:ext uri="{91240B29-F687-4F45-9708-019B960494DF}">
              <a14:hiddenLine xmlns:a14="http://schemas.microsoft.com/office/drawing/2010/main" w="3175" cmpd="sng">
                <a:solidFill>
                  <a:srgbClr val="000000"/>
                </a:solidFill>
                <a:round/>
                <a:headEnd/>
                <a:tailEnd/>
              </a14:hiddenLine>
            </a:ext>
          </a:extLst>
        </p:spPr>
        <p:txBody>
          <a:bodyPr/>
          <a:lstStyle/>
          <a:p>
            <a:endParaRPr lang="en-GB"/>
          </a:p>
        </p:txBody>
      </p:sp>
      <p:pic>
        <p:nvPicPr>
          <p:cNvPr id="8197" name="Picture 8"/>
          <p:cNvPicPr>
            <a:picLocks noChangeAspect="1" noChangeArrowheads="1"/>
          </p:cNvPicPr>
          <p:nvPr/>
        </p:nvPicPr>
        <p:blipFill>
          <a:blip r:embed="rId3">
            <a:extLst>
              <a:ext uri="{28A0092B-C50C-407E-A947-70E740481C1C}">
                <a14:useLocalDpi xmlns:a14="http://schemas.microsoft.com/office/drawing/2010/main" val="0"/>
              </a:ext>
            </a:extLst>
          </a:blip>
          <a:srcRect l="47244" t="14174" r="44292" b="7086"/>
          <a:stretch>
            <a:fillRect/>
          </a:stretch>
        </p:blipFill>
        <p:spPr bwMode="auto">
          <a:xfrm>
            <a:off x="0" y="0"/>
            <a:ext cx="11795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2"/>
          <p:cNvSpPr txBox="1">
            <a:spLocks noRot="1" noChangeArrowheads="1"/>
          </p:cNvSpPr>
          <p:nvPr/>
        </p:nvSpPr>
        <p:spPr bwMode="auto">
          <a:xfrm>
            <a:off x="1460500" y="120650"/>
            <a:ext cx="79644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l" eaLnBrk="1" hangingPunct="1">
              <a:lnSpc>
                <a:spcPct val="85000"/>
              </a:lnSpc>
              <a:defRPr/>
            </a:pPr>
            <a:r>
              <a:rPr lang="en-GB" altLang="en-US" sz="3200" b="1" kern="0" dirty="0">
                <a:solidFill>
                  <a:srgbClr val="005A70"/>
                </a:solidFill>
              </a:rPr>
              <a:t>Explaining the loss (1)</a:t>
            </a:r>
          </a:p>
        </p:txBody>
      </p:sp>
      <p:sp>
        <p:nvSpPr>
          <p:cNvPr id="8" name="TextBox 7"/>
          <p:cNvSpPr txBox="1"/>
          <p:nvPr/>
        </p:nvSpPr>
        <p:spPr>
          <a:xfrm>
            <a:off x="1460500" y="977900"/>
            <a:ext cx="7578884" cy="6801862"/>
          </a:xfrm>
          <a:prstGeom prst="rect">
            <a:avLst/>
          </a:prstGeom>
          <a:noFill/>
        </p:spPr>
        <p:txBody>
          <a:bodyPr wrap="square">
            <a:spAutoFit/>
          </a:bodyPr>
          <a:lstStyle/>
          <a:p>
            <a:pPr marL="6350" indent="-6350">
              <a:defRPr/>
            </a:pPr>
            <a:r>
              <a:rPr lang="en-GB" altLang="en-US" sz="2000" dirty="0">
                <a:latin typeface="Arial" pitchFamily="34" charset="0"/>
                <a:cs typeface="Arial" pitchFamily="34" charset="0"/>
              </a:rPr>
              <a:t>In both surveys we collected environmental data; making it possible to look at the reasons for biodiversity loss……</a:t>
            </a:r>
          </a:p>
          <a:p>
            <a:pPr marL="6350" indent="-6350">
              <a:defRPr/>
            </a:pPr>
            <a:endParaRPr lang="en-GB" altLang="en-US" sz="1000" dirty="0">
              <a:latin typeface="Arial" pitchFamily="34" charset="0"/>
              <a:cs typeface="Arial" pitchFamily="34" charset="0"/>
            </a:endParaRPr>
          </a:p>
          <a:p>
            <a:pPr marL="6350" indent="-6350">
              <a:defRPr/>
            </a:pPr>
            <a:r>
              <a:rPr lang="en-GB" altLang="en-US" sz="2800" b="1" dirty="0">
                <a:latin typeface="Arial" pitchFamily="34" charset="0"/>
                <a:cs typeface="Arial" pitchFamily="34" charset="0"/>
              </a:rPr>
              <a:t>Shade</a:t>
            </a:r>
            <a:r>
              <a:rPr lang="en-GB" altLang="en-US" b="1" dirty="0">
                <a:latin typeface="Arial" pitchFamily="34" charset="0"/>
                <a:cs typeface="Arial" pitchFamily="34" charset="0"/>
              </a:rPr>
              <a:t> </a:t>
            </a:r>
          </a:p>
          <a:p>
            <a:pPr marL="6350" indent="-6350">
              <a:defRPr/>
            </a:pPr>
            <a:endParaRPr lang="en-GB" altLang="en-US" sz="600" b="1" dirty="0">
              <a:latin typeface="Arial" pitchFamily="34" charset="0"/>
              <a:cs typeface="Arial" pitchFamily="34" charset="0"/>
            </a:endParaRPr>
          </a:p>
          <a:p>
            <a:pPr marL="6350" indent="-6350">
              <a:defRPr/>
            </a:pPr>
            <a:r>
              <a:rPr lang="en-GB" altLang="en-US" dirty="0">
                <a:latin typeface="Arial" pitchFamily="34" charset="0"/>
                <a:cs typeface="Arial" pitchFamily="34" charset="0"/>
              </a:rPr>
              <a:t>Interestingly….</a:t>
            </a:r>
          </a:p>
          <a:p>
            <a:pPr marL="6350" indent="-6350">
              <a:defRPr/>
            </a:pPr>
            <a:r>
              <a:rPr lang="en-GB" altLang="en-US" u="sng" dirty="0">
                <a:latin typeface="Arial" pitchFamily="34" charset="0"/>
                <a:cs typeface="Arial" pitchFamily="34" charset="0"/>
              </a:rPr>
              <a:t>1990’s </a:t>
            </a:r>
            <a:r>
              <a:rPr lang="en-GB" altLang="en-US" dirty="0">
                <a:latin typeface="Arial" pitchFamily="34" charset="0"/>
                <a:cs typeface="Arial" pitchFamily="34" charset="0"/>
              </a:rPr>
              <a:t>– there was no relationship</a:t>
            </a:r>
          </a:p>
          <a:p>
            <a:pPr marL="6350" indent="-6350">
              <a:defRPr/>
            </a:pPr>
            <a:r>
              <a:rPr lang="en-GB" altLang="en-US" dirty="0">
                <a:latin typeface="Arial" pitchFamily="34" charset="0"/>
                <a:cs typeface="Arial" pitchFamily="34" charset="0"/>
              </a:rPr>
              <a:t>between tree shade and plant richness</a:t>
            </a:r>
          </a:p>
          <a:p>
            <a:pPr marL="6350" indent="-6350">
              <a:defRPr/>
            </a:pPr>
            <a:endParaRPr lang="en-GB" altLang="en-US" sz="800" u="sng" dirty="0">
              <a:latin typeface="Arial" pitchFamily="34" charset="0"/>
              <a:cs typeface="Arial" pitchFamily="34" charset="0"/>
            </a:endParaRPr>
          </a:p>
          <a:p>
            <a:pPr marL="6350" indent="-6350">
              <a:defRPr/>
            </a:pPr>
            <a:r>
              <a:rPr lang="en-GB" altLang="en-US" u="sng" dirty="0">
                <a:latin typeface="Arial" pitchFamily="34" charset="0"/>
                <a:cs typeface="Arial" pitchFamily="34" charset="0"/>
              </a:rPr>
              <a:t>Now</a:t>
            </a:r>
            <a:r>
              <a:rPr lang="en-GB" altLang="en-US" dirty="0">
                <a:latin typeface="Arial" pitchFamily="34" charset="0"/>
                <a:cs typeface="Arial" pitchFamily="34" charset="0"/>
              </a:rPr>
              <a:t> – there’s a negative correlation </a:t>
            </a:r>
          </a:p>
          <a:p>
            <a:pPr marL="6350" indent="-6350">
              <a:defRPr/>
            </a:pPr>
            <a:r>
              <a:rPr lang="en-GB" altLang="en-US" dirty="0">
                <a:latin typeface="Arial" pitchFamily="34" charset="0"/>
                <a:cs typeface="Arial" pitchFamily="34" charset="0"/>
              </a:rPr>
              <a:t>Between tree shade and plant richness</a:t>
            </a:r>
          </a:p>
          <a:p>
            <a:pPr marL="6350" indent="-6350">
              <a:defRPr/>
            </a:pPr>
            <a:endParaRPr lang="en-GB" altLang="en-US" sz="800" dirty="0">
              <a:latin typeface="Arial" pitchFamily="34" charset="0"/>
              <a:cs typeface="Arial" pitchFamily="34" charset="0"/>
            </a:endParaRPr>
          </a:p>
          <a:p>
            <a:pPr marL="6350" indent="-6350">
              <a:defRPr/>
            </a:pPr>
            <a:r>
              <a:rPr lang="en-GB" altLang="en-US" dirty="0">
                <a:latin typeface="Arial" pitchFamily="34" charset="0"/>
                <a:cs typeface="Arial" pitchFamily="34" charset="0"/>
              </a:rPr>
              <a:t>Increasing tree shade is related to</a:t>
            </a:r>
          </a:p>
          <a:p>
            <a:pPr marL="6350" indent="-6350">
              <a:defRPr/>
            </a:pPr>
            <a:r>
              <a:rPr lang="en-GB" altLang="en-US" dirty="0">
                <a:latin typeface="Arial" pitchFamily="34" charset="0"/>
                <a:cs typeface="Arial" pitchFamily="34" charset="0"/>
              </a:rPr>
              <a:t>greater loss of plant species </a:t>
            </a:r>
            <a:r>
              <a:rPr lang="en-GB" altLang="en-US" i="1" dirty="0">
                <a:latin typeface="Arial" pitchFamily="34" charset="0"/>
                <a:cs typeface="Arial" pitchFamily="34" charset="0"/>
              </a:rPr>
              <a:t>and</a:t>
            </a:r>
            <a:r>
              <a:rPr lang="en-GB" altLang="en-US" dirty="0">
                <a:latin typeface="Arial" pitchFamily="34" charset="0"/>
                <a:cs typeface="Arial" pitchFamily="34" charset="0"/>
              </a:rPr>
              <a:t> </a:t>
            </a:r>
          </a:p>
          <a:p>
            <a:pPr marL="6350" indent="-6350">
              <a:defRPr/>
            </a:pPr>
            <a:r>
              <a:rPr lang="en-GB" altLang="en-US" dirty="0">
                <a:latin typeface="Arial" pitchFamily="34" charset="0"/>
                <a:cs typeface="Arial" pitchFamily="34" charset="0"/>
              </a:rPr>
              <a:t>greater loss of uncommon plants</a:t>
            </a:r>
          </a:p>
          <a:p>
            <a:pPr marL="6350" indent="-6350">
              <a:defRPr/>
            </a:pPr>
            <a:endParaRPr lang="en-GB" altLang="en-US" sz="1200" dirty="0">
              <a:latin typeface="Arial" pitchFamily="34" charset="0"/>
              <a:cs typeface="Arial" pitchFamily="34" charset="0"/>
            </a:endParaRPr>
          </a:p>
          <a:p>
            <a:pPr marL="6350" indent="-6350">
              <a:defRPr/>
            </a:pPr>
            <a:r>
              <a:rPr lang="en-GB" altLang="en-US" b="1" u="sng" dirty="0">
                <a:latin typeface="Arial" pitchFamily="34" charset="0"/>
                <a:cs typeface="Arial" pitchFamily="34" charset="0"/>
              </a:rPr>
              <a:t>Implication</a:t>
            </a:r>
            <a:r>
              <a:rPr lang="en-GB" altLang="en-US" b="1" dirty="0">
                <a:latin typeface="Arial" pitchFamily="34" charset="0"/>
                <a:cs typeface="Arial" pitchFamily="34" charset="0"/>
              </a:rPr>
              <a:t>: </a:t>
            </a:r>
            <a:r>
              <a:rPr lang="en-GB" altLang="en-US" b="1" u="sng" dirty="0">
                <a:latin typeface="Arial" pitchFamily="34" charset="0"/>
                <a:cs typeface="Arial" pitchFamily="34" charset="0"/>
              </a:rPr>
              <a:t>New</a:t>
            </a:r>
            <a:r>
              <a:rPr lang="en-GB" altLang="en-US" b="1" dirty="0">
                <a:latin typeface="Arial" pitchFamily="34" charset="0"/>
                <a:cs typeface="Arial" pitchFamily="34" charset="0"/>
              </a:rPr>
              <a:t> growth of </a:t>
            </a:r>
            <a:r>
              <a:rPr lang="en-GB" altLang="en-US" b="1" u="sng" dirty="0">
                <a:latin typeface="Arial" pitchFamily="34" charset="0"/>
                <a:cs typeface="Arial" pitchFamily="34" charset="0"/>
              </a:rPr>
              <a:t>secondary</a:t>
            </a:r>
            <a:r>
              <a:rPr lang="en-GB" altLang="en-US" b="1" dirty="0">
                <a:latin typeface="Arial" pitchFamily="34" charset="0"/>
                <a:cs typeface="Arial" pitchFamily="34" charset="0"/>
              </a:rPr>
              <a:t> scrub and woodland around ponds is significantly damaging the biodiversity of high quality ponds </a:t>
            </a:r>
            <a:r>
              <a:rPr lang="en-GB" altLang="en-US" dirty="0">
                <a:latin typeface="Arial" pitchFamily="34" charset="0"/>
                <a:cs typeface="Arial" pitchFamily="34" charset="0"/>
              </a:rPr>
              <a:t>(supports our organisational view about the need to distinguish between </a:t>
            </a:r>
            <a:r>
              <a:rPr lang="en-GB" altLang="en-US" i="1" dirty="0">
                <a:latin typeface="Arial" pitchFamily="34" charset="0"/>
                <a:cs typeface="Arial" pitchFamily="34" charset="0"/>
              </a:rPr>
              <a:t>new</a:t>
            </a:r>
            <a:r>
              <a:rPr lang="en-GB" altLang="en-US" dirty="0">
                <a:latin typeface="Arial" pitchFamily="34" charset="0"/>
                <a:cs typeface="Arial" pitchFamily="34" charset="0"/>
              </a:rPr>
              <a:t> tree growth which is often damaging, and ponds in </a:t>
            </a:r>
            <a:r>
              <a:rPr lang="en-GB" altLang="en-US" i="1" dirty="0">
                <a:latin typeface="Arial" pitchFamily="34" charset="0"/>
                <a:cs typeface="Arial" pitchFamily="34" charset="0"/>
              </a:rPr>
              <a:t>old</a:t>
            </a:r>
            <a:r>
              <a:rPr lang="en-GB" altLang="en-US" dirty="0">
                <a:latin typeface="Arial" pitchFamily="34" charset="0"/>
                <a:cs typeface="Arial" pitchFamily="34" charset="0"/>
              </a:rPr>
              <a:t> woodland and on old hedge-lines,  which can have important species and need care/survey before management)</a:t>
            </a:r>
          </a:p>
          <a:p>
            <a:pPr marL="6350" indent="-6350">
              <a:defRPr/>
            </a:pPr>
            <a:endParaRPr lang="en-GB" altLang="en-US" dirty="0">
              <a:latin typeface="Arial" pitchFamily="34" charset="0"/>
              <a:cs typeface="Arial" pitchFamily="34" charset="0"/>
            </a:endParaRPr>
          </a:p>
          <a:p>
            <a:pPr marL="6350" indent="-6350">
              <a:defRPr/>
            </a:pPr>
            <a:endParaRPr lang="en-GB" altLang="en-US" dirty="0">
              <a:latin typeface="Arial" pitchFamily="34" charset="0"/>
              <a:cs typeface="Arial" pitchFamily="34" charset="0"/>
            </a:endParaRPr>
          </a:p>
          <a:p>
            <a:pPr marL="6350" indent="-6350">
              <a:defRPr/>
            </a:pPr>
            <a:endParaRPr lang="en-GB" altLang="en-US" dirty="0">
              <a:latin typeface="Arial" pitchFamily="34" charset="0"/>
              <a:cs typeface="Arial" pitchFamily="34" charset="0"/>
            </a:endParaRPr>
          </a:p>
          <a:p>
            <a:pPr marL="6350" indent="-6350">
              <a:defRPr/>
            </a:pPr>
            <a:endParaRPr lang="en-GB" altLang="en-US" dirty="0">
              <a:latin typeface="Arial" pitchFamily="34" charset="0"/>
              <a:cs typeface="Arial" pitchFamily="34" charset="0"/>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26940" y="1835149"/>
            <a:ext cx="3190139" cy="2392605"/>
          </a:xfrm>
          <a:prstGeom prst="rect">
            <a:avLst/>
          </a:prstGeom>
          <a:ln>
            <a:solidFill>
              <a:schemeClr val="bg1">
                <a:lumMod val="75000"/>
              </a:schemeClr>
            </a:solidFill>
          </a:ln>
        </p:spPr>
      </p:pic>
    </p:spTree>
    <p:extLst>
      <p:ext uri="{BB962C8B-B14F-4D97-AF65-F5344CB8AC3E}">
        <p14:creationId xmlns:p14="http://schemas.microsoft.com/office/powerpoint/2010/main" val="8586325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2"/>
          <p:cNvSpPr>
            <a:spLocks noChangeArrowheads="1"/>
          </p:cNvSpPr>
          <p:nvPr/>
        </p:nvSpPr>
        <p:spPr bwMode="auto">
          <a:xfrm>
            <a:off x="3276600" y="-1395413"/>
            <a:ext cx="45561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endParaRPr lang="en-US">
              <a:solidFill>
                <a:srgbClr val="2B5E08"/>
              </a:solidFill>
              <a:effectLst>
                <a:outerShdw blurRad="38100" dist="38100" dir="2700000" algn="tl">
                  <a:srgbClr val="C0C0C0"/>
                </a:outerShdw>
              </a:effectLst>
            </a:endParaRPr>
          </a:p>
        </p:txBody>
      </p:sp>
      <p:sp>
        <p:nvSpPr>
          <p:cNvPr id="8196" name="Freeform 5"/>
          <p:cNvSpPr>
            <a:spLocks/>
          </p:cNvSpPr>
          <p:nvPr/>
        </p:nvSpPr>
        <p:spPr bwMode="auto">
          <a:xfrm rot="5325769">
            <a:off x="-2743200" y="3176588"/>
            <a:ext cx="6408738" cy="576262"/>
          </a:xfrm>
          <a:custGeom>
            <a:avLst/>
            <a:gdLst>
              <a:gd name="T0" fmla="*/ 2147483647 w 2514"/>
              <a:gd name="T1" fmla="*/ 2147483647 h 888"/>
              <a:gd name="T2" fmla="*/ 2147483647 w 2514"/>
              <a:gd name="T3" fmla="*/ 2147483647 h 888"/>
              <a:gd name="T4" fmla="*/ 2147483647 w 2514"/>
              <a:gd name="T5" fmla="*/ 2147483647 h 888"/>
              <a:gd name="T6" fmla="*/ 2147483647 w 2514"/>
              <a:gd name="T7" fmla="*/ 2147483647 h 888"/>
              <a:gd name="T8" fmla="*/ 2147483647 w 2514"/>
              <a:gd name="T9" fmla="*/ 2147483647 h 888"/>
              <a:gd name="T10" fmla="*/ 2147483647 w 2514"/>
              <a:gd name="T11" fmla="*/ 2147483647 h 888"/>
              <a:gd name="T12" fmla="*/ 2147483647 w 2514"/>
              <a:gd name="T13" fmla="*/ 2147483647 h 888"/>
              <a:gd name="T14" fmla="*/ 2147483647 w 2514"/>
              <a:gd name="T15" fmla="*/ 2147483647 h 888"/>
              <a:gd name="T16" fmla="*/ 2147483647 w 2514"/>
              <a:gd name="T17" fmla="*/ 0 h 888"/>
              <a:gd name="T18" fmla="*/ 2147483647 w 2514"/>
              <a:gd name="T19" fmla="*/ 0 h 888"/>
              <a:gd name="T20" fmla="*/ 2147483647 w 2514"/>
              <a:gd name="T21" fmla="*/ 0 h 888"/>
              <a:gd name="T22" fmla="*/ 2147483647 w 2514"/>
              <a:gd name="T23" fmla="*/ 0 h 888"/>
              <a:gd name="T24" fmla="*/ 2147483647 w 2514"/>
              <a:gd name="T25" fmla="*/ 0 h 888"/>
              <a:gd name="T26" fmla="*/ 2147483647 w 2514"/>
              <a:gd name="T27" fmla="*/ 2147483647 h 888"/>
              <a:gd name="T28" fmla="*/ 2147483647 w 2514"/>
              <a:gd name="T29" fmla="*/ 2147483647 h 888"/>
              <a:gd name="T30" fmla="*/ 2147483647 w 2514"/>
              <a:gd name="T31" fmla="*/ 2147483647 h 888"/>
              <a:gd name="T32" fmla="*/ 2147483647 w 2514"/>
              <a:gd name="T33" fmla="*/ 2147483647 h 888"/>
              <a:gd name="T34" fmla="*/ 2147483647 w 2514"/>
              <a:gd name="T35" fmla="*/ 0 h 888"/>
              <a:gd name="T36" fmla="*/ 2147483647 w 2514"/>
              <a:gd name="T37" fmla="*/ 0 h 888"/>
              <a:gd name="T38" fmla="*/ 2147483647 w 2514"/>
              <a:gd name="T39" fmla="*/ 2147483647 h 888"/>
              <a:gd name="T40" fmla="*/ 2147483647 w 2514"/>
              <a:gd name="T41" fmla="*/ 2147483647 h 888"/>
              <a:gd name="T42" fmla="*/ 2147483647 w 2514"/>
              <a:gd name="T43" fmla="*/ 2147483647 h 888"/>
              <a:gd name="T44" fmla="*/ 2147483647 w 2514"/>
              <a:gd name="T45" fmla="*/ 0 h 888"/>
              <a:gd name="T46" fmla="*/ 2147483647 w 2514"/>
              <a:gd name="T47" fmla="*/ 0 h 888"/>
              <a:gd name="T48" fmla="*/ 2147483647 w 2514"/>
              <a:gd name="T49" fmla="*/ 0 h 888"/>
              <a:gd name="T50" fmla="*/ 2147483647 w 2514"/>
              <a:gd name="T51" fmla="*/ 0 h 888"/>
              <a:gd name="T52" fmla="*/ 2147483647 w 2514"/>
              <a:gd name="T53" fmla="*/ 2147483647 h 888"/>
              <a:gd name="T54" fmla="*/ 2147483647 w 2514"/>
              <a:gd name="T55" fmla="*/ 2147483647 h 888"/>
              <a:gd name="T56" fmla="*/ 2147483647 w 2514"/>
              <a:gd name="T57" fmla="*/ 2147483647 h 888"/>
              <a:gd name="T58" fmla="*/ 2147483647 w 2514"/>
              <a:gd name="T59" fmla="*/ 2147483647 h 888"/>
              <a:gd name="T60" fmla="*/ 2147483647 w 2514"/>
              <a:gd name="T61" fmla="*/ 2147483647 h 888"/>
              <a:gd name="T62" fmla="*/ 2147483647 w 2514"/>
              <a:gd name="T63" fmla="*/ 2147483647 h 888"/>
              <a:gd name="T64" fmla="*/ 2147483647 w 2514"/>
              <a:gd name="T65" fmla="*/ 2147483647 h 888"/>
              <a:gd name="T66" fmla="*/ 2147483647 w 2514"/>
              <a:gd name="T67" fmla="*/ 2147483647 h 888"/>
              <a:gd name="T68" fmla="*/ 2147483647 w 2514"/>
              <a:gd name="T69" fmla="*/ 2147483647 h 888"/>
              <a:gd name="T70" fmla="*/ 2147483647 w 2514"/>
              <a:gd name="T71" fmla="*/ 2147483647 h 888"/>
              <a:gd name="T72" fmla="*/ 2147483647 w 2514"/>
              <a:gd name="T73" fmla="*/ 2147483647 h 88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514" h="888">
                <a:moveTo>
                  <a:pt x="573" y="444"/>
                </a:moveTo>
                <a:cubicBezTo>
                  <a:pt x="701" y="447"/>
                  <a:pt x="780" y="487"/>
                  <a:pt x="885" y="534"/>
                </a:cubicBezTo>
                <a:cubicBezTo>
                  <a:pt x="990" y="581"/>
                  <a:pt x="1105" y="675"/>
                  <a:pt x="1206" y="726"/>
                </a:cubicBezTo>
                <a:cubicBezTo>
                  <a:pt x="1307" y="777"/>
                  <a:pt x="1367" y="814"/>
                  <a:pt x="1539" y="855"/>
                </a:cubicBezTo>
                <a:cubicBezTo>
                  <a:pt x="1667" y="882"/>
                  <a:pt x="1777" y="888"/>
                  <a:pt x="1930" y="873"/>
                </a:cubicBezTo>
                <a:cubicBezTo>
                  <a:pt x="2074" y="852"/>
                  <a:pt x="2164" y="825"/>
                  <a:pt x="2284" y="759"/>
                </a:cubicBezTo>
                <a:cubicBezTo>
                  <a:pt x="2376" y="707"/>
                  <a:pt x="2426" y="650"/>
                  <a:pt x="2464" y="597"/>
                </a:cubicBezTo>
                <a:cubicBezTo>
                  <a:pt x="2497" y="561"/>
                  <a:pt x="2513" y="483"/>
                  <a:pt x="2512" y="438"/>
                </a:cubicBezTo>
                <a:cubicBezTo>
                  <a:pt x="2514" y="397"/>
                  <a:pt x="2497" y="334"/>
                  <a:pt x="2476" y="291"/>
                </a:cubicBezTo>
                <a:cubicBezTo>
                  <a:pt x="2455" y="248"/>
                  <a:pt x="2440" y="225"/>
                  <a:pt x="2388" y="180"/>
                </a:cubicBezTo>
                <a:cubicBezTo>
                  <a:pt x="2326" y="117"/>
                  <a:pt x="2236" y="73"/>
                  <a:pt x="2136" y="45"/>
                </a:cubicBezTo>
                <a:cubicBezTo>
                  <a:pt x="2035" y="18"/>
                  <a:pt x="1903" y="0"/>
                  <a:pt x="1783" y="19"/>
                </a:cubicBezTo>
                <a:cubicBezTo>
                  <a:pt x="1621" y="31"/>
                  <a:pt x="1477" y="120"/>
                  <a:pt x="1423" y="210"/>
                </a:cubicBezTo>
                <a:cubicBezTo>
                  <a:pt x="1372" y="297"/>
                  <a:pt x="1399" y="414"/>
                  <a:pt x="1447" y="462"/>
                </a:cubicBezTo>
                <a:cubicBezTo>
                  <a:pt x="1531" y="570"/>
                  <a:pt x="1744" y="600"/>
                  <a:pt x="1882" y="576"/>
                </a:cubicBezTo>
                <a:cubicBezTo>
                  <a:pt x="1963" y="564"/>
                  <a:pt x="1996" y="540"/>
                  <a:pt x="2041" y="510"/>
                </a:cubicBezTo>
                <a:cubicBezTo>
                  <a:pt x="2075" y="480"/>
                  <a:pt x="2090" y="447"/>
                  <a:pt x="2087" y="402"/>
                </a:cubicBezTo>
                <a:cubicBezTo>
                  <a:pt x="2092" y="333"/>
                  <a:pt x="2001" y="285"/>
                  <a:pt x="1962" y="282"/>
                </a:cubicBezTo>
                <a:cubicBezTo>
                  <a:pt x="1896" y="270"/>
                  <a:pt x="1858" y="278"/>
                  <a:pt x="1926" y="297"/>
                </a:cubicBezTo>
                <a:cubicBezTo>
                  <a:pt x="1986" y="318"/>
                  <a:pt x="2041" y="393"/>
                  <a:pt x="1948" y="462"/>
                </a:cubicBezTo>
                <a:cubicBezTo>
                  <a:pt x="1876" y="501"/>
                  <a:pt x="1867" y="507"/>
                  <a:pt x="1759" y="507"/>
                </a:cubicBezTo>
                <a:cubicBezTo>
                  <a:pt x="1684" y="499"/>
                  <a:pt x="1637" y="488"/>
                  <a:pt x="1577" y="435"/>
                </a:cubicBezTo>
                <a:cubicBezTo>
                  <a:pt x="1519" y="381"/>
                  <a:pt x="1522" y="315"/>
                  <a:pt x="1543" y="261"/>
                </a:cubicBezTo>
                <a:cubicBezTo>
                  <a:pt x="1564" y="207"/>
                  <a:pt x="1614" y="164"/>
                  <a:pt x="1701" y="128"/>
                </a:cubicBezTo>
                <a:cubicBezTo>
                  <a:pt x="1758" y="110"/>
                  <a:pt x="1812" y="100"/>
                  <a:pt x="1881" y="102"/>
                </a:cubicBezTo>
                <a:cubicBezTo>
                  <a:pt x="1956" y="99"/>
                  <a:pt x="2079" y="114"/>
                  <a:pt x="2157" y="156"/>
                </a:cubicBezTo>
                <a:cubicBezTo>
                  <a:pt x="2257" y="196"/>
                  <a:pt x="2310" y="267"/>
                  <a:pt x="2346" y="336"/>
                </a:cubicBezTo>
                <a:cubicBezTo>
                  <a:pt x="2376" y="408"/>
                  <a:pt x="2387" y="479"/>
                  <a:pt x="2338" y="543"/>
                </a:cubicBezTo>
                <a:cubicBezTo>
                  <a:pt x="2278" y="633"/>
                  <a:pt x="2242" y="642"/>
                  <a:pt x="2146" y="699"/>
                </a:cubicBezTo>
                <a:cubicBezTo>
                  <a:pt x="2065" y="735"/>
                  <a:pt x="2014" y="744"/>
                  <a:pt x="1948" y="756"/>
                </a:cubicBezTo>
                <a:cubicBezTo>
                  <a:pt x="1876" y="768"/>
                  <a:pt x="1852" y="774"/>
                  <a:pt x="1746" y="768"/>
                </a:cubicBezTo>
                <a:cubicBezTo>
                  <a:pt x="1560" y="756"/>
                  <a:pt x="1483" y="732"/>
                  <a:pt x="1305" y="642"/>
                </a:cubicBezTo>
                <a:cubicBezTo>
                  <a:pt x="1143" y="570"/>
                  <a:pt x="958" y="417"/>
                  <a:pt x="759" y="390"/>
                </a:cubicBezTo>
                <a:cubicBezTo>
                  <a:pt x="621" y="372"/>
                  <a:pt x="537" y="375"/>
                  <a:pt x="378" y="396"/>
                </a:cubicBezTo>
                <a:cubicBezTo>
                  <a:pt x="268" y="413"/>
                  <a:pt x="143" y="473"/>
                  <a:pt x="99" y="492"/>
                </a:cubicBezTo>
                <a:cubicBezTo>
                  <a:pt x="0" y="540"/>
                  <a:pt x="33" y="540"/>
                  <a:pt x="114" y="513"/>
                </a:cubicBezTo>
                <a:cubicBezTo>
                  <a:pt x="195" y="477"/>
                  <a:pt x="414" y="423"/>
                  <a:pt x="573" y="444"/>
                </a:cubicBezTo>
                <a:close/>
              </a:path>
            </a:pathLst>
          </a:custGeom>
          <a:gradFill rotWithShape="1">
            <a:gsLst>
              <a:gs pos="0">
                <a:srgbClr val="DE91FD"/>
              </a:gs>
              <a:gs pos="100000">
                <a:srgbClr val="990099">
                  <a:alpha val="89998"/>
                </a:srgbClr>
              </a:gs>
            </a:gsLst>
            <a:lin ang="0" scaled="1"/>
          </a:gradFill>
          <a:ln>
            <a:noFill/>
          </a:ln>
          <a:extLst>
            <a:ext uri="{91240B29-F687-4F45-9708-019B960494DF}">
              <a14:hiddenLine xmlns:a14="http://schemas.microsoft.com/office/drawing/2010/main" w="3175" cmpd="sng">
                <a:solidFill>
                  <a:srgbClr val="000000"/>
                </a:solidFill>
                <a:round/>
                <a:headEnd/>
                <a:tailEnd/>
              </a14:hiddenLine>
            </a:ext>
          </a:extLst>
        </p:spPr>
        <p:txBody>
          <a:bodyPr/>
          <a:lstStyle/>
          <a:p>
            <a:endParaRPr lang="en-GB"/>
          </a:p>
        </p:txBody>
      </p:sp>
      <p:pic>
        <p:nvPicPr>
          <p:cNvPr id="8197" name="Picture 8"/>
          <p:cNvPicPr>
            <a:picLocks noChangeAspect="1" noChangeArrowheads="1"/>
          </p:cNvPicPr>
          <p:nvPr/>
        </p:nvPicPr>
        <p:blipFill>
          <a:blip r:embed="rId3">
            <a:extLst>
              <a:ext uri="{28A0092B-C50C-407E-A947-70E740481C1C}">
                <a14:useLocalDpi xmlns:a14="http://schemas.microsoft.com/office/drawing/2010/main" val="0"/>
              </a:ext>
            </a:extLst>
          </a:blip>
          <a:srcRect l="47244" t="14174" r="44292" b="7086"/>
          <a:stretch>
            <a:fillRect/>
          </a:stretch>
        </p:blipFill>
        <p:spPr bwMode="auto">
          <a:xfrm>
            <a:off x="0" y="0"/>
            <a:ext cx="11795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2"/>
          <p:cNvSpPr txBox="1">
            <a:spLocks noRot="1" noChangeArrowheads="1"/>
          </p:cNvSpPr>
          <p:nvPr/>
        </p:nvSpPr>
        <p:spPr bwMode="auto">
          <a:xfrm>
            <a:off x="1316807" y="94524"/>
            <a:ext cx="79644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l" eaLnBrk="1" hangingPunct="1">
              <a:lnSpc>
                <a:spcPct val="85000"/>
              </a:lnSpc>
              <a:defRPr/>
            </a:pPr>
            <a:r>
              <a:rPr lang="en-GB" altLang="en-US" sz="3200" b="1" kern="0" dirty="0">
                <a:solidFill>
                  <a:srgbClr val="005A70"/>
                </a:solidFill>
              </a:rPr>
              <a:t>Explaining the loss (2)</a:t>
            </a:r>
          </a:p>
        </p:txBody>
      </p:sp>
      <p:sp>
        <p:nvSpPr>
          <p:cNvPr id="8" name="TextBox 7"/>
          <p:cNvSpPr txBox="1"/>
          <p:nvPr/>
        </p:nvSpPr>
        <p:spPr>
          <a:xfrm>
            <a:off x="1283430" y="666556"/>
            <a:ext cx="7220489" cy="1215717"/>
          </a:xfrm>
          <a:prstGeom prst="rect">
            <a:avLst/>
          </a:prstGeom>
          <a:noFill/>
        </p:spPr>
        <p:txBody>
          <a:bodyPr wrap="square">
            <a:spAutoFit/>
          </a:bodyPr>
          <a:lstStyle/>
          <a:p>
            <a:pPr marL="6350" indent="-6350">
              <a:defRPr/>
            </a:pPr>
            <a:r>
              <a:rPr lang="en-GB" altLang="en-US" sz="2800" b="1" dirty="0">
                <a:latin typeface="Arial" pitchFamily="34" charset="0"/>
                <a:cs typeface="Arial" pitchFamily="34" charset="0"/>
              </a:rPr>
              <a:t>Grazing</a:t>
            </a:r>
          </a:p>
          <a:p>
            <a:pPr marL="6350" indent="-6350">
              <a:defRPr/>
            </a:pPr>
            <a:r>
              <a:rPr lang="en-GB" altLang="en-US" u="sng" dirty="0">
                <a:latin typeface="Arial" pitchFamily="34" charset="0"/>
                <a:cs typeface="Arial" pitchFamily="34" charset="0"/>
              </a:rPr>
              <a:t>1990’s</a:t>
            </a:r>
            <a:r>
              <a:rPr lang="en-GB" altLang="en-US" dirty="0">
                <a:latin typeface="Arial" pitchFamily="34" charset="0"/>
                <a:cs typeface="Arial" pitchFamily="34" charset="0"/>
              </a:rPr>
              <a:t> – no relationship seen between grazing and plant richness</a:t>
            </a:r>
          </a:p>
          <a:p>
            <a:pPr marL="6350" indent="-6350">
              <a:defRPr/>
            </a:pPr>
            <a:r>
              <a:rPr lang="en-GB" altLang="en-US" u="sng" dirty="0">
                <a:latin typeface="Arial" pitchFamily="34" charset="0"/>
                <a:cs typeface="Arial" pitchFamily="34" charset="0"/>
              </a:rPr>
              <a:t>Now</a:t>
            </a:r>
            <a:r>
              <a:rPr lang="en-GB" altLang="en-US" dirty="0">
                <a:latin typeface="Arial" pitchFamily="34" charset="0"/>
                <a:cs typeface="Arial" pitchFamily="34" charset="0"/>
              </a:rPr>
              <a:t> – positive correlation between grazing and plant richness</a:t>
            </a:r>
          </a:p>
          <a:p>
            <a:pPr marL="6350" indent="-6350">
              <a:defRPr/>
            </a:pPr>
            <a:endParaRPr lang="en-GB" altLang="en-US" sz="900" dirty="0">
              <a:latin typeface="Arial" pitchFamily="34" charset="0"/>
              <a:cs typeface="Arial" pitchFamily="34" charset="0"/>
            </a:endParaRPr>
          </a:p>
        </p:txBody>
      </p:sp>
      <p:sp>
        <p:nvSpPr>
          <p:cNvPr id="2" name="Rectangle 1"/>
          <p:cNvSpPr/>
          <p:nvPr/>
        </p:nvSpPr>
        <p:spPr>
          <a:xfrm>
            <a:off x="1283430" y="1675380"/>
            <a:ext cx="5705198" cy="3970318"/>
          </a:xfrm>
          <a:prstGeom prst="rect">
            <a:avLst/>
          </a:prstGeom>
        </p:spPr>
        <p:txBody>
          <a:bodyPr wrap="square">
            <a:spAutoFit/>
          </a:bodyPr>
          <a:lstStyle/>
          <a:p>
            <a:pPr marL="6350" indent="-6350">
              <a:defRPr/>
            </a:pPr>
            <a:r>
              <a:rPr lang="en-GB" dirty="0"/>
              <a:t>Greater </a:t>
            </a:r>
            <a:r>
              <a:rPr lang="en-GB" u="sng" dirty="0"/>
              <a:t>loss</a:t>
            </a:r>
            <a:r>
              <a:rPr lang="en-GB" dirty="0"/>
              <a:t> of plant species if ponds were </a:t>
            </a:r>
            <a:r>
              <a:rPr lang="en-GB" u="sng" dirty="0"/>
              <a:t>not</a:t>
            </a:r>
            <a:r>
              <a:rPr lang="en-GB" dirty="0"/>
              <a:t> grazed (conversely, that ponds benefitted/were protected  from plant loss, if they were grazed). </a:t>
            </a:r>
          </a:p>
          <a:p>
            <a:pPr marL="6350" indent="-6350">
              <a:defRPr/>
            </a:pPr>
            <a:endParaRPr lang="en-GB" sz="900" dirty="0"/>
          </a:p>
          <a:p>
            <a:pPr marL="6350" indent="-6350">
              <a:defRPr/>
            </a:pPr>
            <a:r>
              <a:rPr lang="en-GB" dirty="0"/>
              <a:t>No evidence that any </a:t>
            </a:r>
            <a:r>
              <a:rPr lang="en-GB" i="1" dirty="0"/>
              <a:t>particular</a:t>
            </a:r>
            <a:r>
              <a:rPr lang="en-GB" dirty="0"/>
              <a:t> grazing regime was better: (</a:t>
            </a:r>
            <a:r>
              <a:rPr lang="en-GB" dirty="0" err="1"/>
              <a:t>i</a:t>
            </a:r>
            <a:r>
              <a:rPr lang="en-GB" dirty="0"/>
              <a:t>) by cattle/horses (sheep), (ii) if grazing was heavier/lighter, or (iii) if more/less of the pond was grazed.</a:t>
            </a:r>
          </a:p>
          <a:p>
            <a:pPr marL="6350" indent="-6350">
              <a:defRPr/>
            </a:pPr>
            <a:endParaRPr lang="en-GB" sz="900" dirty="0"/>
          </a:p>
          <a:p>
            <a:pPr marL="6350" indent="-6350">
              <a:defRPr/>
            </a:pPr>
            <a:r>
              <a:rPr lang="en-GB" dirty="0"/>
              <a:t>– just that if ponds that were grazed in some way this maintained their richness better than </a:t>
            </a:r>
            <a:r>
              <a:rPr lang="en-GB" dirty="0" err="1"/>
              <a:t>ungrazed</a:t>
            </a:r>
            <a:r>
              <a:rPr lang="en-GB" dirty="0"/>
              <a:t> ponds. </a:t>
            </a:r>
          </a:p>
          <a:p>
            <a:pPr marL="6350" indent="-6350">
              <a:defRPr/>
            </a:pPr>
            <a:endParaRPr lang="en-GB" sz="900" dirty="0"/>
          </a:p>
          <a:p>
            <a:pPr marL="6350" indent="-6350">
              <a:defRPr/>
            </a:pPr>
            <a:r>
              <a:rPr lang="en-GB" altLang="en-US" dirty="0">
                <a:latin typeface="Arial" pitchFamily="34" charset="0"/>
                <a:cs typeface="Arial" pitchFamily="34" charset="0"/>
              </a:rPr>
              <a:t>In </a:t>
            </a:r>
            <a:r>
              <a:rPr lang="en-GB" altLang="en-US" i="1" u="sng" dirty="0">
                <a:latin typeface="Arial" pitchFamily="34" charset="0"/>
                <a:cs typeface="Arial" pitchFamily="34" charset="0"/>
              </a:rPr>
              <a:t>both</a:t>
            </a:r>
            <a:r>
              <a:rPr lang="en-GB" altLang="en-US" dirty="0">
                <a:latin typeface="Arial" pitchFamily="34" charset="0"/>
                <a:cs typeface="Arial" pitchFamily="34" charset="0"/>
              </a:rPr>
              <a:t> surveys ponds were more likely to have </a:t>
            </a:r>
            <a:r>
              <a:rPr lang="en-GB" altLang="en-US" i="1" u="sng" dirty="0">
                <a:latin typeface="Arial" pitchFamily="34" charset="0"/>
                <a:cs typeface="Arial" pitchFamily="34" charset="0"/>
              </a:rPr>
              <a:t>rare</a:t>
            </a:r>
            <a:r>
              <a:rPr lang="en-GB" altLang="en-US" dirty="0">
                <a:latin typeface="Arial" pitchFamily="34" charset="0"/>
                <a:cs typeface="Arial" pitchFamily="34" charset="0"/>
              </a:rPr>
              <a:t> species if they </a:t>
            </a:r>
            <a:r>
              <a:rPr lang="en-GB" altLang="en-US" u="sng" dirty="0">
                <a:latin typeface="Arial" pitchFamily="34" charset="0"/>
                <a:cs typeface="Arial" pitchFamily="34" charset="0"/>
              </a:rPr>
              <a:t>were</a:t>
            </a:r>
            <a:r>
              <a:rPr lang="en-GB" altLang="en-US" dirty="0">
                <a:latin typeface="Arial" pitchFamily="34" charset="0"/>
                <a:cs typeface="Arial" pitchFamily="34" charset="0"/>
              </a:rPr>
              <a:t> grazed. No </a:t>
            </a:r>
            <a:r>
              <a:rPr lang="en-GB" dirty="0"/>
              <a:t>link between loss of grazing and change in rarity.</a:t>
            </a:r>
          </a:p>
          <a:p>
            <a:pPr marL="6350" indent="-6350">
              <a:defRPr/>
            </a:pPr>
            <a:endParaRPr lang="en-GB" altLang="en-US" sz="900" dirty="0">
              <a:latin typeface="Arial" pitchFamily="34" charset="0"/>
              <a:cs typeface="Arial" pitchFamily="34" charset="0"/>
            </a:endParaRPr>
          </a:p>
        </p:txBody>
      </p:sp>
      <p:sp>
        <p:nvSpPr>
          <p:cNvPr id="3" name="Rectangle 2"/>
          <p:cNvSpPr/>
          <p:nvPr/>
        </p:nvSpPr>
        <p:spPr>
          <a:xfrm>
            <a:off x="1283430" y="5474234"/>
            <a:ext cx="7860570" cy="1200329"/>
          </a:xfrm>
          <a:prstGeom prst="rect">
            <a:avLst/>
          </a:prstGeom>
        </p:spPr>
        <p:txBody>
          <a:bodyPr wrap="square">
            <a:spAutoFit/>
          </a:bodyPr>
          <a:lstStyle/>
          <a:p>
            <a:pPr marL="6350" indent="-6350">
              <a:defRPr/>
            </a:pPr>
            <a:r>
              <a:rPr lang="en-GB" altLang="en-US" b="1" u="sng" dirty="0">
                <a:latin typeface="Arial" pitchFamily="34" charset="0"/>
                <a:cs typeface="Arial" pitchFamily="34" charset="0"/>
              </a:rPr>
              <a:t>Implication</a:t>
            </a:r>
          </a:p>
          <a:p>
            <a:pPr marL="6350" indent="-6350">
              <a:defRPr/>
            </a:pPr>
            <a:r>
              <a:rPr lang="en-GB" altLang="en-US" b="1" dirty="0">
                <a:latin typeface="Arial" pitchFamily="34" charset="0"/>
                <a:cs typeface="Arial" pitchFamily="34" charset="0"/>
              </a:rPr>
              <a:t>Grazing can maintain rare plants at ponds. Decline in grazing around ponds is likely damage their richness (linked to increased shade around ponds?) </a:t>
            </a:r>
            <a:r>
              <a:rPr lang="en-GB" altLang="en-US" dirty="0">
                <a:latin typeface="Arial" pitchFamily="34" charset="0"/>
                <a:cs typeface="Arial" pitchFamily="34" charset="0"/>
              </a:rPr>
              <a:t>Supports our view about importance of grazing.</a:t>
            </a:r>
          </a:p>
        </p:txBody>
      </p:sp>
      <p:pic>
        <p:nvPicPr>
          <p:cNvPr id="9" name="Content Placeholder 3"/>
          <p:cNvPicPr>
            <a:picLocks noChangeAspect="1"/>
          </p:cNvPicPr>
          <p:nvPr/>
        </p:nvPicPr>
        <p:blipFill rotWithShape="1">
          <a:blip r:embed="rId4" cstate="print">
            <a:extLst>
              <a:ext uri="{28A0092B-C50C-407E-A947-70E740481C1C}">
                <a14:useLocalDpi xmlns:a14="http://schemas.microsoft.com/office/drawing/2010/main" val="0"/>
              </a:ext>
            </a:extLst>
          </a:blip>
          <a:srcRect t="15262"/>
          <a:stretch/>
        </p:blipFill>
        <p:spPr bwMode="auto">
          <a:xfrm>
            <a:off x="6960197" y="1959829"/>
            <a:ext cx="1833366" cy="1165168"/>
          </a:xfrm>
          <a:prstGeom prst="rect">
            <a:avLst/>
          </a:prstGeom>
          <a:noFill/>
          <a:ln w="9525">
            <a:solidFill>
              <a:schemeClr val="bg1">
                <a:lumMod val="8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p:cNvPicPr>
          <p:nvPr/>
        </p:nvPicPr>
        <p:blipFill rotWithShape="1">
          <a:blip r:embed="rId5" cstate="print">
            <a:extLst>
              <a:ext uri="{28A0092B-C50C-407E-A947-70E740481C1C}">
                <a14:useLocalDpi xmlns:a14="http://schemas.microsoft.com/office/drawing/2010/main" val="0"/>
              </a:ext>
            </a:extLst>
          </a:blip>
          <a:srcRect t="5764" b="10635"/>
          <a:stretch/>
        </p:blipFill>
        <p:spPr>
          <a:xfrm>
            <a:off x="6973260" y="3237982"/>
            <a:ext cx="1833366" cy="1149533"/>
          </a:xfrm>
          <a:prstGeom prst="rect">
            <a:avLst/>
          </a:prstGeom>
          <a:ln>
            <a:solidFill>
              <a:schemeClr val="bg1">
                <a:lumMod val="75000"/>
              </a:schemeClr>
            </a:solidFill>
          </a:ln>
        </p:spPr>
      </p:pic>
      <p:pic>
        <p:nvPicPr>
          <p:cNvPr id="11" name="Picture 10"/>
          <p:cNvPicPr>
            <a:picLocks noChangeAspect="1"/>
          </p:cNvPicPr>
          <p:nvPr/>
        </p:nvPicPr>
        <p:blipFill rotWithShape="1">
          <a:blip r:embed="rId6" cstate="print">
            <a:extLst>
              <a:ext uri="{28A0092B-C50C-407E-A947-70E740481C1C}">
                <a14:useLocalDpi xmlns:a14="http://schemas.microsoft.com/office/drawing/2010/main" val="0"/>
              </a:ext>
            </a:extLst>
          </a:blip>
          <a:srcRect b="14563"/>
          <a:stretch/>
        </p:blipFill>
        <p:spPr>
          <a:xfrm>
            <a:off x="6973260" y="4500500"/>
            <a:ext cx="1833366" cy="1174780"/>
          </a:xfrm>
          <a:prstGeom prst="rect">
            <a:avLst/>
          </a:prstGeom>
          <a:ln>
            <a:solidFill>
              <a:schemeClr val="bg1">
                <a:lumMod val="85000"/>
              </a:schemeClr>
            </a:solidFill>
          </a:ln>
        </p:spPr>
      </p:pic>
    </p:spTree>
    <p:extLst>
      <p:ext uri="{BB962C8B-B14F-4D97-AF65-F5344CB8AC3E}">
        <p14:creationId xmlns:p14="http://schemas.microsoft.com/office/powerpoint/2010/main" val="24900416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2"/>
          <p:cNvSpPr>
            <a:spLocks noChangeArrowheads="1"/>
          </p:cNvSpPr>
          <p:nvPr/>
        </p:nvSpPr>
        <p:spPr bwMode="auto">
          <a:xfrm>
            <a:off x="3276600" y="-1395413"/>
            <a:ext cx="45561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endParaRPr lang="en-US">
              <a:solidFill>
                <a:srgbClr val="2B5E08"/>
              </a:solidFill>
              <a:effectLst>
                <a:outerShdw blurRad="38100" dist="38100" dir="2700000" algn="tl">
                  <a:srgbClr val="C0C0C0"/>
                </a:outerShdw>
              </a:effectLst>
            </a:endParaRPr>
          </a:p>
        </p:txBody>
      </p:sp>
      <p:sp>
        <p:nvSpPr>
          <p:cNvPr id="8196" name="Freeform 5"/>
          <p:cNvSpPr>
            <a:spLocks/>
          </p:cNvSpPr>
          <p:nvPr/>
        </p:nvSpPr>
        <p:spPr bwMode="auto">
          <a:xfrm rot="5325769">
            <a:off x="-2743200" y="3176588"/>
            <a:ext cx="6408738" cy="576262"/>
          </a:xfrm>
          <a:custGeom>
            <a:avLst/>
            <a:gdLst>
              <a:gd name="T0" fmla="*/ 2147483647 w 2514"/>
              <a:gd name="T1" fmla="*/ 2147483647 h 888"/>
              <a:gd name="T2" fmla="*/ 2147483647 w 2514"/>
              <a:gd name="T3" fmla="*/ 2147483647 h 888"/>
              <a:gd name="T4" fmla="*/ 2147483647 w 2514"/>
              <a:gd name="T5" fmla="*/ 2147483647 h 888"/>
              <a:gd name="T6" fmla="*/ 2147483647 w 2514"/>
              <a:gd name="T7" fmla="*/ 2147483647 h 888"/>
              <a:gd name="T8" fmla="*/ 2147483647 w 2514"/>
              <a:gd name="T9" fmla="*/ 2147483647 h 888"/>
              <a:gd name="T10" fmla="*/ 2147483647 w 2514"/>
              <a:gd name="T11" fmla="*/ 2147483647 h 888"/>
              <a:gd name="T12" fmla="*/ 2147483647 w 2514"/>
              <a:gd name="T13" fmla="*/ 2147483647 h 888"/>
              <a:gd name="T14" fmla="*/ 2147483647 w 2514"/>
              <a:gd name="T15" fmla="*/ 2147483647 h 888"/>
              <a:gd name="T16" fmla="*/ 2147483647 w 2514"/>
              <a:gd name="T17" fmla="*/ 0 h 888"/>
              <a:gd name="T18" fmla="*/ 2147483647 w 2514"/>
              <a:gd name="T19" fmla="*/ 0 h 888"/>
              <a:gd name="T20" fmla="*/ 2147483647 w 2514"/>
              <a:gd name="T21" fmla="*/ 0 h 888"/>
              <a:gd name="T22" fmla="*/ 2147483647 w 2514"/>
              <a:gd name="T23" fmla="*/ 0 h 888"/>
              <a:gd name="T24" fmla="*/ 2147483647 w 2514"/>
              <a:gd name="T25" fmla="*/ 0 h 888"/>
              <a:gd name="T26" fmla="*/ 2147483647 w 2514"/>
              <a:gd name="T27" fmla="*/ 2147483647 h 888"/>
              <a:gd name="T28" fmla="*/ 2147483647 w 2514"/>
              <a:gd name="T29" fmla="*/ 2147483647 h 888"/>
              <a:gd name="T30" fmla="*/ 2147483647 w 2514"/>
              <a:gd name="T31" fmla="*/ 2147483647 h 888"/>
              <a:gd name="T32" fmla="*/ 2147483647 w 2514"/>
              <a:gd name="T33" fmla="*/ 2147483647 h 888"/>
              <a:gd name="T34" fmla="*/ 2147483647 w 2514"/>
              <a:gd name="T35" fmla="*/ 0 h 888"/>
              <a:gd name="T36" fmla="*/ 2147483647 w 2514"/>
              <a:gd name="T37" fmla="*/ 0 h 888"/>
              <a:gd name="T38" fmla="*/ 2147483647 w 2514"/>
              <a:gd name="T39" fmla="*/ 2147483647 h 888"/>
              <a:gd name="T40" fmla="*/ 2147483647 w 2514"/>
              <a:gd name="T41" fmla="*/ 2147483647 h 888"/>
              <a:gd name="T42" fmla="*/ 2147483647 w 2514"/>
              <a:gd name="T43" fmla="*/ 2147483647 h 888"/>
              <a:gd name="T44" fmla="*/ 2147483647 w 2514"/>
              <a:gd name="T45" fmla="*/ 0 h 888"/>
              <a:gd name="T46" fmla="*/ 2147483647 w 2514"/>
              <a:gd name="T47" fmla="*/ 0 h 888"/>
              <a:gd name="T48" fmla="*/ 2147483647 w 2514"/>
              <a:gd name="T49" fmla="*/ 0 h 888"/>
              <a:gd name="T50" fmla="*/ 2147483647 w 2514"/>
              <a:gd name="T51" fmla="*/ 0 h 888"/>
              <a:gd name="T52" fmla="*/ 2147483647 w 2514"/>
              <a:gd name="T53" fmla="*/ 2147483647 h 888"/>
              <a:gd name="T54" fmla="*/ 2147483647 w 2514"/>
              <a:gd name="T55" fmla="*/ 2147483647 h 888"/>
              <a:gd name="T56" fmla="*/ 2147483647 w 2514"/>
              <a:gd name="T57" fmla="*/ 2147483647 h 888"/>
              <a:gd name="T58" fmla="*/ 2147483647 w 2514"/>
              <a:gd name="T59" fmla="*/ 2147483647 h 888"/>
              <a:gd name="T60" fmla="*/ 2147483647 w 2514"/>
              <a:gd name="T61" fmla="*/ 2147483647 h 888"/>
              <a:gd name="T62" fmla="*/ 2147483647 w 2514"/>
              <a:gd name="T63" fmla="*/ 2147483647 h 888"/>
              <a:gd name="T64" fmla="*/ 2147483647 w 2514"/>
              <a:gd name="T65" fmla="*/ 2147483647 h 888"/>
              <a:gd name="T66" fmla="*/ 2147483647 w 2514"/>
              <a:gd name="T67" fmla="*/ 2147483647 h 888"/>
              <a:gd name="T68" fmla="*/ 2147483647 w 2514"/>
              <a:gd name="T69" fmla="*/ 2147483647 h 888"/>
              <a:gd name="T70" fmla="*/ 2147483647 w 2514"/>
              <a:gd name="T71" fmla="*/ 2147483647 h 888"/>
              <a:gd name="T72" fmla="*/ 2147483647 w 2514"/>
              <a:gd name="T73" fmla="*/ 2147483647 h 88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514" h="888">
                <a:moveTo>
                  <a:pt x="573" y="444"/>
                </a:moveTo>
                <a:cubicBezTo>
                  <a:pt x="701" y="447"/>
                  <a:pt x="780" y="487"/>
                  <a:pt x="885" y="534"/>
                </a:cubicBezTo>
                <a:cubicBezTo>
                  <a:pt x="990" y="581"/>
                  <a:pt x="1105" y="675"/>
                  <a:pt x="1206" y="726"/>
                </a:cubicBezTo>
                <a:cubicBezTo>
                  <a:pt x="1307" y="777"/>
                  <a:pt x="1367" y="814"/>
                  <a:pt x="1539" y="855"/>
                </a:cubicBezTo>
                <a:cubicBezTo>
                  <a:pt x="1667" y="882"/>
                  <a:pt x="1777" y="888"/>
                  <a:pt x="1930" y="873"/>
                </a:cubicBezTo>
                <a:cubicBezTo>
                  <a:pt x="2074" y="852"/>
                  <a:pt x="2164" y="825"/>
                  <a:pt x="2284" y="759"/>
                </a:cubicBezTo>
                <a:cubicBezTo>
                  <a:pt x="2376" y="707"/>
                  <a:pt x="2426" y="650"/>
                  <a:pt x="2464" y="597"/>
                </a:cubicBezTo>
                <a:cubicBezTo>
                  <a:pt x="2497" y="561"/>
                  <a:pt x="2513" y="483"/>
                  <a:pt x="2512" y="438"/>
                </a:cubicBezTo>
                <a:cubicBezTo>
                  <a:pt x="2514" y="397"/>
                  <a:pt x="2497" y="334"/>
                  <a:pt x="2476" y="291"/>
                </a:cubicBezTo>
                <a:cubicBezTo>
                  <a:pt x="2455" y="248"/>
                  <a:pt x="2440" y="225"/>
                  <a:pt x="2388" y="180"/>
                </a:cubicBezTo>
                <a:cubicBezTo>
                  <a:pt x="2326" y="117"/>
                  <a:pt x="2236" y="73"/>
                  <a:pt x="2136" y="45"/>
                </a:cubicBezTo>
                <a:cubicBezTo>
                  <a:pt x="2035" y="18"/>
                  <a:pt x="1903" y="0"/>
                  <a:pt x="1783" y="19"/>
                </a:cubicBezTo>
                <a:cubicBezTo>
                  <a:pt x="1621" y="31"/>
                  <a:pt x="1477" y="120"/>
                  <a:pt x="1423" y="210"/>
                </a:cubicBezTo>
                <a:cubicBezTo>
                  <a:pt x="1372" y="297"/>
                  <a:pt x="1399" y="414"/>
                  <a:pt x="1447" y="462"/>
                </a:cubicBezTo>
                <a:cubicBezTo>
                  <a:pt x="1531" y="570"/>
                  <a:pt x="1744" y="600"/>
                  <a:pt x="1882" y="576"/>
                </a:cubicBezTo>
                <a:cubicBezTo>
                  <a:pt x="1963" y="564"/>
                  <a:pt x="1996" y="540"/>
                  <a:pt x="2041" y="510"/>
                </a:cubicBezTo>
                <a:cubicBezTo>
                  <a:pt x="2075" y="480"/>
                  <a:pt x="2090" y="447"/>
                  <a:pt x="2087" y="402"/>
                </a:cubicBezTo>
                <a:cubicBezTo>
                  <a:pt x="2092" y="333"/>
                  <a:pt x="2001" y="285"/>
                  <a:pt x="1962" y="282"/>
                </a:cubicBezTo>
                <a:cubicBezTo>
                  <a:pt x="1896" y="270"/>
                  <a:pt x="1858" y="278"/>
                  <a:pt x="1926" y="297"/>
                </a:cubicBezTo>
                <a:cubicBezTo>
                  <a:pt x="1986" y="318"/>
                  <a:pt x="2041" y="393"/>
                  <a:pt x="1948" y="462"/>
                </a:cubicBezTo>
                <a:cubicBezTo>
                  <a:pt x="1876" y="501"/>
                  <a:pt x="1867" y="507"/>
                  <a:pt x="1759" y="507"/>
                </a:cubicBezTo>
                <a:cubicBezTo>
                  <a:pt x="1684" y="499"/>
                  <a:pt x="1637" y="488"/>
                  <a:pt x="1577" y="435"/>
                </a:cubicBezTo>
                <a:cubicBezTo>
                  <a:pt x="1519" y="381"/>
                  <a:pt x="1522" y="315"/>
                  <a:pt x="1543" y="261"/>
                </a:cubicBezTo>
                <a:cubicBezTo>
                  <a:pt x="1564" y="207"/>
                  <a:pt x="1614" y="164"/>
                  <a:pt x="1701" y="128"/>
                </a:cubicBezTo>
                <a:cubicBezTo>
                  <a:pt x="1758" y="110"/>
                  <a:pt x="1812" y="100"/>
                  <a:pt x="1881" y="102"/>
                </a:cubicBezTo>
                <a:cubicBezTo>
                  <a:pt x="1956" y="99"/>
                  <a:pt x="2079" y="114"/>
                  <a:pt x="2157" y="156"/>
                </a:cubicBezTo>
                <a:cubicBezTo>
                  <a:pt x="2257" y="196"/>
                  <a:pt x="2310" y="267"/>
                  <a:pt x="2346" y="336"/>
                </a:cubicBezTo>
                <a:cubicBezTo>
                  <a:pt x="2376" y="408"/>
                  <a:pt x="2387" y="479"/>
                  <a:pt x="2338" y="543"/>
                </a:cubicBezTo>
                <a:cubicBezTo>
                  <a:pt x="2278" y="633"/>
                  <a:pt x="2242" y="642"/>
                  <a:pt x="2146" y="699"/>
                </a:cubicBezTo>
                <a:cubicBezTo>
                  <a:pt x="2065" y="735"/>
                  <a:pt x="2014" y="744"/>
                  <a:pt x="1948" y="756"/>
                </a:cubicBezTo>
                <a:cubicBezTo>
                  <a:pt x="1876" y="768"/>
                  <a:pt x="1852" y="774"/>
                  <a:pt x="1746" y="768"/>
                </a:cubicBezTo>
                <a:cubicBezTo>
                  <a:pt x="1560" y="756"/>
                  <a:pt x="1483" y="732"/>
                  <a:pt x="1305" y="642"/>
                </a:cubicBezTo>
                <a:cubicBezTo>
                  <a:pt x="1143" y="570"/>
                  <a:pt x="958" y="417"/>
                  <a:pt x="759" y="390"/>
                </a:cubicBezTo>
                <a:cubicBezTo>
                  <a:pt x="621" y="372"/>
                  <a:pt x="537" y="375"/>
                  <a:pt x="378" y="396"/>
                </a:cubicBezTo>
                <a:cubicBezTo>
                  <a:pt x="268" y="413"/>
                  <a:pt x="143" y="473"/>
                  <a:pt x="99" y="492"/>
                </a:cubicBezTo>
                <a:cubicBezTo>
                  <a:pt x="0" y="540"/>
                  <a:pt x="33" y="540"/>
                  <a:pt x="114" y="513"/>
                </a:cubicBezTo>
                <a:cubicBezTo>
                  <a:pt x="195" y="477"/>
                  <a:pt x="414" y="423"/>
                  <a:pt x="573" y="444"/>
                </a:cubicBezTo>
                <a:close/>
              </a:path>
            </a:pathLst>
          </a:custGeom>
          <a:gradFill rotWithShape="1">
            <a:gsLst>
              <a:gs pos="0">
                <a:srgbClr val="DE91FD"/>
              </a:gs>
              <a:gs pos="100000">
                <a:srgbClr val="990099">
                  <a:alpha val="89998"/>
                </a:srgbClr>
              </a:gs>
            </a:gsLst>
            <a:lin ang="0" scaled="1"/>
          </a:gradFill>
          <a:ln>
            <a:noFill/>
          </a:ln>
          <a:extLst>
            <a:ext uri="{91240B29-F687-4F45-9708-019B960494DF}">
              <a14:hiddenLine xmlns:a14="http://schemas.microsoft.com/office/drawing/2010/main" w="3175" cmpd="sng">
                <a:solidFill>
                  <a:srgbClr val="000000"/>
                </a:solidFill>
                <a:round/>
                <a:headEnd/>
                <a:tailEnd/>
              </a14:hiddenLine>
            </a:ext>
          </a:extLst>
        </p:spPr>
        <p:txBody>
          <a:bodyPr/>
          <a:lstStyle/>
          <a:p>
            <a:endParaRPr lang="en-GB"/>
          </a:p>
        </p:txBody>
      </p:sp>
      <p:pic>
        <p:nvPicPr>
          <p:cNvPr id="8197" name="Picture 8"/>
          <p:cNvPicPr>
            <a:picLocks noChangeAspect="1" noChangeArrowheads="1"/>
          </p:cNvPicPr>
          <p:nvPr/>
        </p:nvPicPr>
        <p:blipFill>
          <a:blip r:embed="rId3">
            <a:extLst>
              <a:ext uri="{28A0092B-C50C-407E-A947-70E740481C1C}">
                <a14:useLocalDpi xmlns:a14="http://schemas.microsoft.com/office/drawing/2010/main" val="0"/>
              </a:ext>
            </a:extLst>
          </a:blip>
          <a:srcRect l="47244" t="14174" r="44292" b="7086"/>
          <a:stretch>
            <a:fillRect/>
          </a:stretch>
        </p:blipFill>
        <p:spPr bwMode="auto">
          <a:xfrm>
            <a:off x="0" y="0"/>
            <a:ext cx="11795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2"/>
          <p:cNvSpPr txBox="1">
            <a:spLocks noRot="1" noChangeArrowheads="1"/>
          </p:cNvSpPr>
          <p:nvPr/>
        </p:nvSpPr>
        <p:spPr bwMode="auto">
          <a:xfrm>
            <a:off x="1290681" y="73008"/>
            <a:ext cx="79644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l" eaLnBrk="1" hangingPunct="1">
              <a:lnSpc>
                <a:spcPct val="85000"/>
              </a:lnSpc>
              <a:defRPr/>
            </a:pPr>
            <a:r>
              <a:rPr lang="en-GB" altLang="en-US" sz="3200" b="1" kern="0" dirty="0">
                <a:solidFill>
                  <a:srgbClr val="005A70"/>
                </a:solidFill>
              </a:rPr>
              <a:t>Explaining the loss (3)</a:t>
            </a:r>
          </a:p>
        </p:txBody>
      </p:sp>
      <p:sp>
        <p:nvSpPr>
          <p:cNvPr id="8" name="TextBox 7"/>
          <p:cNvSpPr txBox="1"/>
          <p:nvPr/>
        </p:nvSpPr>
        <p:spPr>
          <a:xfrm>
            <a:off x="1283430" y="666556"/>
            <a:ext cx="7220489" cy="523220"/>
          </a:xfrm>
          <a:prstGeom prst="rect">
            <a:avLst/>
          </a:prstGeom>
          <a:noFill/>
        </p:spPr>
        <p:txBody>
          <a:bodyPr wrap="square">
            <a:spAutoFit/>
          </a:bodyPr>
          <a:lstStyle/>
          <a:p>
            <a:pPr marL="6350" indent="-6350">
              <a:defRPr/>
            </a:pPr>
            <a:r>
              <a:rPr lang="en-GB" altLang="en-US" sz="2800" b="1" dirty="0">
                <a:latin typeface="Arial" pitchFamily="34" charset="0"/>
                <a:cs typeface="Arial" pitchFamily="34" charset="0"/>
              </a:rPr>
              <a:t>Land use</a:t>
            </a:r>
          </a:p>
        </p:txBody>
      </p:sp>
      <p:sp>
        <p:nvSpPr>
          <p:cNvPr id="2" name="Rectangle 1"/>
          <p:cNvSpPr/>
          <p:nvPr/>
        </p:nvSpPr>
        <p:spPr>
          <a:xfrm>
            <a:off x="1268060" y="1100178"/>
            <a:ext cx="7719185" cy="2446824"/>
          </a:xfrm>
          <a:prstGeom prst="rect">
            <a:avLst/>
          </a:prstGeom>
        </p:spPr>
        <p:txBody>
          <a:bodyPr wrap="square">
            <a:spAutoFit/>
          </a:bodyPr>
          <a:lstStyle/>
          <a:p>
            <a:pPr marL="6350" indent="-6350">
              <a:defRPr/>
            </a:pPr>
            <a:r>
              <a:rPr lang="en-GB" dirty="0"/>
              <a:t>Since these are </a:t>
            </a:r>
            <a:r>
              <a:rPr lang="en-GB" b="1" dirty="0"/>
              <a:t>all</a:t>
            </a:r>
            <a:r>
              <a:rPr lang="en-GB" dirty="0"/>
              <a:t> ponds located in semi-natural areas – you might assume that the surrounding </a:t>
            </a:r>
            <a:r>
              <a:rPr lang="en-GB" dirty="0" err="1"/>
              <a:t>landuse</a:t>
            </a:r>
            <a:r>
              <a:rPr lang="en-GB" dirty="0"/>
              <a:t> wouldn’t have much effect on pond quality – but in fact that’s not right…..</a:t>
            </a:r>
          </a:p>
          <a:p>
            <a:pPr marL="6350" indent="-6350">
              <a:defRPr/>
            </a:pPr>
            <a:endParaRPr lang="en-GB" sz="500" dirty="0"/>
          </a:p>
          <a:p>
            <a:pPr marL="6350" indent="-6350">
              <a:defRPr/>
            </a:pPr>
            <a:r>
              <a:rPr lang="en-GB" b="1" dirty="0"/>
              <a:t> Larger reserves were better:</a:t>
            </a:r>
          </a:p>
          <a:p>
            <a:pPr marL="274638" indent="-274638">
              <a:defRPr/>
            </a:pPr>
            <a:r>
              <a:rPr lang="en-GB" dirty="0"/>
              <a:t>- 	Sites were more likely to retain plants and rare plants species if they were </a:t>
            </a:r>
            <a:r>
              <a:rPr lang="en-GB" b="1" dirty="0"/>
              <a:t>located in extensive semi natural areas</a:t>
            </a:r>
            <a:r>
              <a:rPr lang="en-GB" dirty="0"/>
              <a:t> e.g. in larger and more extensive nature reserves.</a:t>
            </a:r>
          </a:p>
          <a:p>
            <a:pPr marL="6350" indent="-6350">
              <a:defRPr/>
            </a:pPr>
            <a:endParaRPr lang="en-GB" sz="900" dirty="0"/>
          </a:p>
          <a:p>
            <a:pPr>
              <a:defRPr/>
            </a:pPr>
            <a:endParaRPr lang="en-GB" sz="900" dirty="0"/>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43830" y="3540026"/>
            <a:ext cx="2543415" cy="2046141"/>
          </a:xfrm>
          <a:prstGeom prst="rect">
            <a:avLst/>
          </a:prstGeom>
          <a:ln>
            <a:solidFill>
              <a:schemeClr val="bg1">
                <a:lumMod val="75000"/>
              </a:schemeClr>
            </a:solidFill>
          </a:ln>
        </p:spPr>
      </p:pic>
      <p:sp>
        <p:nvSpPr>
          <p:cNvPr id="5" name="Rectangle 4"/>
          <p:cNvSpPr/>
          <p:nvPr/>
        </p:nvSpPr>
        <p:spPr>
          <a:xfrm>
            <a:off x="1283430" y="3192261"/>
            <a:ext cx="7964489" cy="2308324"/>
          </a:xfrm>
          <a:prstGeom prst="rect">
            <a:avLst/>
          </a:prstGeom>
        </p:spPr>
        <p:txBody>
          <a:bodyPr wrap="square">
            <a:spAutoFit/>
          </a:bodyPr>
          <a:lstStyle/>
          <a:p>
            <a:pPr>
              <a:defRPr/>
            </a:pPr>
            <a:r>
              <a:rPr lang="en-GB" b="1" dirty="0"/>
              <a:t>Ponds are better located within, rather than at the edge of, reserves</a:t>
            </a:r>
          </a:p>
          <a:p>
            <a:pPr marL="285750" indent="-285750">
              <a:buFontTx/>
              <a:buChar char="-"/>
              <a:defRPr/>
            </a:pPr>
            <a:r>
              <a:rPr lang="en-GB" dirty="0"/>
              <a:t>It was generally better for ponds to be located</a:t>
            </a:r>
          </a:p>
          <a:p>
            <a:pPr marL="268288">
              <a:defRPr/>
            </a:pPr>
            <a:r>
              <a:rPr lang="en-GB" dirty="0"/>
              <a:t> in undisturbed areas deeper within reserves </a:t>
            </a:r>
          </a:p>
          <a:p>
            <a:pPr marL="268288">
              <a:defRPr/>
            </a:pPr>
            <a:r>
              <a:rPr lang="en-GB" dirty="0"/>
              <a:t> rather than at their edge. </a:t>
            </a:r>
          </a:p>
          <a:p>
            <a:pPr marL="285750" indent="-285750">
              <a:buFontTx/>
              <a:buChar char="-"/>
              <a:defRPr/>
            </a:pPr>
            <a:r>
              <a:rPr lang="en-GB" dirty="0"/>
              <a:t>Conversely, ponds were more likely to loose </a:t>
            </a:r>
          </a:p>
          <a:p>
            <a:pPr marL="268288">
              <a:defRPr/>
            </a:pPr>
            <a:r>
              <a:rPr lang="en-GB" dirty="0"/>
              <a:t>species and rare species if there was </a:t>
            </a:r>
            <a:endParaRPr lang="en-GB" i="1" dirty="0"/>
          </a:p>
          <a:p>
            <a:pPr marL="268288">
              <a:defRPr/>
            </a:pPr>
            <a:r>
              <a:rPr lang="en-GB" i="1" dirty="0"/>
              <a:t>intensive land use – particularly urban areas </a:t>
            </a:r>
          </a:p>
          <a:p>
            <a:pPr marL="268288">
              <a:defRPr/>
            </a:pPr>
            <a:r>
              <a:rPr lang="en-GB" dirty="0"/>
              <a:t>(including roads) within 100m. </a:t>
            </a:r>
          </a:p>
        </p:txBody>
      </p:sp>
      <p:sp>
        <p:nvSpPr>
          <p:cNvPr id="6" name="Rectangle 5"/>
          <p:cNvSpPr/>
          <p:nvPr/>
        </p:nvSpPr>
        <p:spPr>
          <a:xfrm>
            <a:off x="1356608" y="5555589"/>
            <a:ext cx="7630637" cy="1200329"/>
          </a:xfrm>
          <a:prstGeom prst="rect">
            <a:avLst/>
          </a:prstGeom>
        </p:spPr>
        <p:txBody>
          <a:bodyPr wrap="square">
            <a:spAutoFit/>
          </a:bodyPr>
          <a:lstStyle/>
          <a:p>
            <a:pPr>
              <a:defRPr/>
            </a:pPr>
            <a:r>
              <a:rPr lang="en-GB" b="1" dirty="0"/>
              <a:t>Pond richness declined more in the south than the north</a:t>
            </a:r>
          </a:p>
          <a:p>
            <a:pPr>
              <a:defRPr/>
            </a:pPr>
            <a:r>
              <a:rPr lang="en-GB" dirty="0"/>
              <a:t>- it’s probably safe to assume this is an effect of extinction debt: the area  of high quality semi-natural wetlands, and hence sources of recolonising seeds and spores, is far lower in the south than the north.</a:t>
            </a:r>
          </a:p>
        </p:txBody>
      </p:sp>
    </p:spTree>
    <p:extLst>
      <p:ext uri="{BB962C8B-B14F-4D97-AF65-F5344CB8AC3E}">
        <p14:creationId xmlns:p14="http://schemas.microsoft.com/office/powerpoint/2010/main" val="3777506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2"/>
          <p:cNvSpPr>
            <a:spLocks noChangeArrowheads="1"/>
          </p:cNvSpPr>
          <p:nvPr/>
        </p:nvSpPr>
        <p:spPr bwMode="auto">
          <a:xfrm>
            <a:off x="3276600" y="-1395413"/>
            <a:ext cx="45561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endParaRPr lang="en-US">
              <a:solidFill>
                <a:srgbClr val="2B5E08"/>
              </a:solidFill>
              <a:effectLst>
                <a:outerShdw blurRad="38100" dist="38100" dir="2700000" algn="tl">
                  <a:srgbClr val="C0C0C0"/>
                </a:outerShdw>
              </a:effectLst>
            </a:endParaRPr>
          </a:p>
        </p:txBody>
      </p:sp>
      <p:sp>
        <p:nvSpPr>
          <p:cNvPr id="8196" name="Freeform 5"/>
          <p:cNvSpPr>
            <a:spLocks/>
          </p:cNvSpPr>
          <p:nvPr/>
        </p:nvSpPr>
        <p:spPr bwMode="auto">
          <a:xfrm rot="5325769">
            <a:off x="-2743200" y="3176588"/>
            <a:ext cx="6408738" cy="576262"/>
          </a:xfrm>
          <a:custGeom>
            <a:avLst/>
            <a:gdLst>
              <a:gd name="T0" fmla="*/ 2147483647 w 2514"/>
              <a:gd name="T1" fmla="*/ 2147483647 h 888"/>
              <a:gd name="T2" fmla="*/ 2147483647 w 2514"/>
              <a:gd name="T3" fmla="*/ 2147483647 h 888"/>
              <a:gd name="T4" fmla="*/ 2147483647 w 2514"/>
              <a:gd name="T5" fmla="*/ 2147483647 h 888"/>
              <a:gd name="T6" fmla="*/ 2147483647 w 2514"/>
              <a:gd name="T7" fmla="*/ 2147483647 h 888"/>
              <a:gd name="T8" fmla="*/ 2147483647 w 2514"/>
              <a:gd name="T9" fmla="*/ 2147483647 h 888"/>
              <a:gd name="T10" fmla="*/ 2147483647 w 2514"/>
              <a:gd name="T11" fmla="*/ 2147483647 h 888"/>
              <a:gd name="T12" fmla="*/ 2147483647 w 2514"/>
              <a:gd name="T13" fmla="*/ 2147483647 h 888"/>
              <a:gd name="T14" fmla="*/ 2147483647 w 2514"/>
              <a:gd name="T15" fmla="*/ 2147483647 h 888"/>
              <a:gd name="T16" fmla="*/ 2147483647 w 2514"/>
              <a:gd name="T17" fmla="*/ 0 h 888"/>
              <a:gd name="T18" fmla="*/ 2147483647 w 2514"/>
              <a:gd name="T19" fmla="*/ 0 h 888"/>
              <a:gd name="T20" fmla="*/ 2147483647 w 2514"/>
              <a:gd name="T21" fmla="*/ 0 h 888"/>
              <a:gd name="T22" fmla="*/ 2147483647 w 2514"/>
              <a:gd name="T23" fmla="*/ 0 h 888"/>
              <a:gd name="T24" fmla="*/ 2147483647 w 2514"/>
              <a:gd name="T25" fmla="*/ 0 h 888"/>
              <a:gd name="T26" fmla="*/ 2147483647 w 2514"/>
              <a:gd name="T27" fmla="*/ 2147483647 h 888"/>
              <a:gd name="T28" fmla="*/ 2147483647 w 2514"/>
              <a:gd name="T29" fmla="*/ 2147483647 h 888"/>
              <a:gd name="T30" fmla="*/ 2147483647 w 2514"/>
              <a:gd name="T31" fmla="*/ 2147483647 h 888"/>
              <a:gd name="T32" fmla="*/ 2147483647 w 2514"/>
              <a:gd name="T33" fmla="*/ 2147483647 h 888"/>
              <a:gd name="T34" fmla="*/ 2147483647 w 2514"/>
              <a:gd name="T35" fmla="*/ 0 h 888"/>
              <a:gd name="T36" fmla="*/ 2147483647 w 2514"/>
              <a:gd name="T37" fmla="*/ 0 h 888"/>
              <a:gd name="T38" fmla="*/ 2147483647 w 2514"/>
              <a:gd name="T39" fmla="*/ 2147483647 h 888"/>
              <a:gd name="T40" fmla="*/ 2147483647 w 2514"/>
              <a:gd name="T41" fmla="*/ 2147483647 h 888"/>
              <a:gd name="T42" fmla="*/ 2147483647 w 2514"/>
              <a:gd name="T43" fmla="*/ 2147483647 h 888"/>
              <a:gd name="T44" fmla="*/ 2147483647 w 2514"/>
              <a:gd name="T45" fmla="*/ 0 h 888"/>
              <a:gd name="T46" fmla="*/ 2147483647 w 2514"/>
              <a:gd name="T47" fmla="*/ 0 h 888"/>
              <a:gd name="T48" fmla="*/ 2147483647 w 2514"/>
              <a:gd name="T49" fmla="*/ 0 h 888"/>
              <a:gd name="T50" fmla="*/ 2147483647 w 2514"/>
              <a:gd name="T51" fmla="*/ 0 h 888"/>
              <a:gd name="T52" fmla="*/ 2147483647 w 2514"/>
              <a:gd name="T53" fmla="*/ 2147483647 h 888"/>
              <a:gd name="T54" fmla="*/ 2147483647 w 2514"/>
              <a:gd name="T55" fmla="*/ 2147483647 h 888"/>
              <a:gd name="T56" fmla="*/ 2147483647 w 2514"/>
              <a:gd name="T57" fmla="*/ 2147483647 h 888"/>
              <a:gd name="T58" fmla="*/ 2147483647 w 2514"/>
              <a:gd name="T59" fmla="*/ 2147483647 h 888"/>
              <a:gd name="T60" fmla="*/ 2147483647 w 2514"/>
              <a:gd name="T61" fmla="*/ 2147483647 h 888"/>
              <a:gd name="T62" fmla="*/ 2147483647 w 2514"/>
              <a:gd name="T63" fmla="*/ 2147483647 h 888"/>
              <a:gd name="T64" fmla="*/ 2147483647 w 2514"/>
              <a:gd name="T65" fmla="*/ 2147483647 h 888"/>
              <a:gd name="T66" fmla="*/ 2147483647 w 2514"/>
              <a:gd name="T67" fmla="*/ 2147483647 h 888"/>
              <a:gd name="T68" fmla="*/ 2147483647 w 2514"/>
              <a:gd name="T69" fmla="*/ 2147483647 h 888"/>
              <a:gd name="T70" fmla="*/ 2147483647 w 2514"/>
              <a:gd name="T71" fmla="*/ 2147483647 h 888"/>
              <a:gd name="T72" fmla="*/ 2147483647 w 2514"/>
              <a:gd name="T73" fmla="*/ 2147483647 h 88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514" h="888">
                <a:moveTo>
                  <a:pt x="573" y="444"/>
                </a:moveTo>
                <a:cubicBezTo>
                  <a:pt x="701" y="447"/>
                  <a:pt x="780" y="487"/>
                  <a:pt x="885" y="534"/>
                </a:cubicBezTo>
                <a:cubicBezTo>
                  <a:pt x="990" y="581"/>
                  <a:pt x="1105" y="675"/>
                  <a:pt x="1206" y="726"/>
                </a:cubicBezTo>
                <a:cubicBezTo>
                  <a:pt x="1307" y="777"/>
                  <a:pt x="1367" y="814"/>
                  <a:pt x="1539" y="855"/>
                </a:cubicBezTo>
                <a:cubicBezTo>
                  <a:pt x="1667" y="882"/>
                  <a:pt x="1777" y="888"/>
                  <a:pt x="1930" y="873"/>
                </a:cubicBezTo>
                <a:cubicBezTo>
                  <a:pt x="2074" y="852"/>
                  <a:pt x="2164" y="825"/>
                  <a:pt x="2284" y="759"/>
                </a:cubicBezTo>
                <a:cubicBezTo>
                  <a:pt x="2376" y="707"/>
                  <a:pt x="2426" y="650"/>
                  <a:pt x="2464" y="597"/>
                </a:cubicBezTo>
                <a:cubicBezTo>
                  <a:pt x="2497" y="561"/>
                  <a:pt x="2513" y="483"/>
                  <a:pt x="2512" y="438"/>
                </a:cubicBezTo>
                <a:cubicBezTo>
                  <a:pt x="2514" y="397"/>
                  <a:pt x="2497" y="334"/>
                  <a:pt x="2476" y="291"/>
                </a:cubicBezTo>
                <a:cubicBezTo>
                  <a:pt x="2455" y="248"/>
                  <a:pt x="2440" y="225"/>
                  <a:pt x="2388" y="180"/>
                </a:cubicBezTo>
                <a:cubicBezTo>
                  <a:pt x="2326" y="117"/>
                  <a:pt x="2236" y="73"/>
                  <a:pt x="2136" y="45"/>
                </a:cubicBezTo>
                <a:cubicBezTo>
                  <a:pt x="2035" y="18"/>
                  <a:pt x="1903" y="0"/>
                  <a:pt x="1783" y="19"/>
                </a:cubicBezTo>
                <a:cubicBezTo>
                  <a:pt x="1621" y="31"/>
                  <a:pt x="1477" y="120"/>
                  <a:pt x="1423" y="210"/>
                </a:cubicBezTo>
                <a:cubicBezTo>
                  <a:pt x="1372" y="297"/>
                  <a:pt x="1399" y="414"/>
                  <a:pt x="1447" y="462"/>
                </a:cubicBezTo>
                <a:cubicBezTo>
                  <a:pt x="1531" y="570"/>
                  <a:pt x="1744" y="600"/>
                  <a:pt x="1882" y="576"/>
                </a:cubicBezTo>
                <a:cubicBezTo>
                  <a:pt x="1963" y="564"/>
                  <a:pt x="1996" y="540"/>
                  <a:pt x="2041" y="510"/>
                </a:cubicBezTo>
                <a:cubicBezTo>
                  <a:pt x="2075" y="480"/>
                  <a:pt x="2090" y="447"/>
                  <a:pt x="2087" y="402"/>
                </a:cubicBezTo>
                <a:cubicBezTo>
                  <a:pt x="2092" y="333"/>
                  <a:pt x="2001" y="285"/>
                  <a:pt x="1962" y="282"/>
                </a:cubicBezTo>
                <a:cubicBezTo>
                  <a:pt x="1896" y="270"/>
                  <a:pt x="1858" y="278"/>
                  <a:pt x="1926" y="297"/>
                </a:cubicBezTo>
                <a:cubicBezTo>
                  <a:pt x="1986" y="318"/>
                  <a:pt x="2041" y="393"/>
                  <a:pt x="1948" y="462"/>
                </a:cubicBezTo>
                <a:cubicBezTo>
                  <a:pt x="1876" y="501"/>
                  <a:pt x="1867" y="507"/>
                  <a:pt x="1759" y="507"/>
                </a:cubicBezTo>
                <a:cubicBezTo>
                  <a:pt x="1684" y="499"/>
                  <a:pt x="1637" y="488"/>
                  <a:pt x="1577" y="435"/>
                </a:cubicBezTo>
                <a:cubicBezTo>
                  <a:pt x="1519" y="381"/>
                  <a:pt x="1522" y="315"/>
                  <a:pt x="1543" y="261"/>
                </a:cubicBezTo>
                <a:cubicBezTo>
                  <a:pt x="1564" y="207"/>
                  <a:pt x="1614" y="164"/>
                  <a:pt x="1701" y="128"/>
                </a:cubicBezTo>
                <a:cubicBezTo>
                  <a:pt x="1758" y="110"/>
                  <a:pt x="1812" y="100"/>
                  <a:pt x="1881" y="102"/>
                </a:cubicBezTo>
                <a:cubicBezTo>
                  <a:pt x="1956" y="99"/>
                  <a:pt x="2079" y="114"/>
                  <a:pt x="2157" y="156"/>
                </a:cubicBezTo>
                <a:cubicBezTo>
                  <a:pt x="2257" y="196"/>
                  <a:pt x="2310" y="267"/>
                  <a:pt x="2346" y="336"/>
                </a:cubicBezTo>
                <a:cubicBezTo>
                  <a:pt x="2376" y="408"/>
                  <a:pt x="2387" y="479"/>
                  <a:pt x="2338" y="543"/>
                </a:cubicBezTo>
                <a:cubicBezTo>
                  <a:pt x="2278" y="633"/>
                  <a:pt x="2242" y="642"/>
                  <a:pt x="2146" y="699"/>
                </a:cubicBezTo>
                <a:cubicBezTo>
                  <a:pt x="2065" y="735"/>
                  <a:pt x="2014" y="744"/>
                  <a:pt x="1948" y="756"/>
                </a:cubicBezTo>
                <a:cubicBezTo>
                  <a:pt x="1876" y="768"/>
                  <a:pt x="1852" y="774"/>
                  <a:pt x="1746" y="768"/>
                </a:cubicBezTo>
                <a:cubicBezTo>
                  <a:pt x="1560" y="756"/>
                  <a:pt x="1483" y="732"/>
                  <a:pt x="1305" y="642"/>
                </a:cubicBezTo>
                <a:cubicBezTo>
                  <a:pt x="1143" y="570"/>
                  <a:pt x="958" y="417"/>
                  <a:pt x="759" y="390"/>
                </a:cubicBezTo>
                <a:cubicBezTo>
                  <a:pt x="621" y="372"/>
                  <a:pt x="537" y="375"/>
                  <a:pt x="378" y="396"/>
                </a:cubicBezTo>
                <a:cubicBezTo>
                  <a:pt x="268" y="413"/>
                  <a:pt x="143" y="473"/>
                  <a:pt x="99" y="492"/>
                </a:cubicBezTo>
                <a:cubicBezTo>
                  <a:pt x="0" y="540"/>
                  <a:pt x="33" y="540"/>
                  <a:pt x="114" y="513"/>
                </a:cubicBezTo>
                <a:cubicBezTo>
                  <a:pt x="195" y="477"/>
                  <a:pt x="414" y="423"/>
                  <a:pt x="573" y="444"/>
                </a:cubicBezTo>
                <a:close/>
              </a:path>
            </a:pathLst>
          </a:custGeom>
          <a:gradFill rotWithShape="1">
            <a:gsLst>
              <a:gs pos="0">
                <a:srgbClr val="DE91FD"/>
              </a:gs>
              <a:gs pos="100000">
                <a:srgbClr val="990099">
                  <a:alpha val="89998"/>
                </a:srgbClr>
              </a:gs>
            </a:gsLst>
            <a:lin ang="0" scaled="1"/>
          </a:gradFill>
          <a:ln>
            <a:noFill/>
          </a:ln>
          <a:extLst>
            <a:ext uri="{91240B29-F687-4F45-9708-019B960494DF}">
              <a14:hiddenLine xmlns:a14="http://schemas.microsoft.com/office/drawing/2010/main" w="3175" cmpd="sng">
                <a:solidFill>
                  <a:srgbClr val="000000"/>
                </a:solidFill>
                <a:round/>
                <a:headEnd/>
                <a:tailEnd/>
              </a14:hiddenLine>
            </a:ext>
          </a:extLst>
        </p:spPr>
        <p:txBody>
          <a:bodyPr/>
          <a:lstStyle/>
          <a:p>
            <a:endParaRPr lang="en-GB"/>
          </a:p>
        </p:txBody>
      </p:sp>
      <p:pic>
        <p:nvPicPr>
          <p:cNvPr id="8197" name="Picture 8"/>
          <p:cNvPicPr>
            <a:picLocks noChangeAspect="1" noChangeArrowheads="1"/>
          </p:cNvPicPr>
          <p:nvPr/>
        </p:nvPicPr>
        <p:blipFill>
          <a:blip r:embed="rId3">
            <a:extLst>
              <a:ext uri="{28A0092B-C50C-407E-A947-70E740481C1C}">
                <a14:useLocalDpi xmlns:a14="http://schemas.microsoft.com/office/drawing/2010/main" val="0"/>
              </a:ext>
            </a:extLst>
          </a:blip>
          <a:srcRect l="47244" t="14174" r="44292" b="7086"/>
          <a:stretch>
            <a:fillRect/>
          </a:stretch>
        </p:blipFill>
        <p:spPr bwMode="auto">
          <a:xfrm>
            <a:off x="0" y="0"/>
            <a:ext cx="11795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2"/>
          <p:cNvSpPr txBox="1">
            <a:spLocks noRot="1" noChangeArrowheads="1"/>
          </p:cNvSpPr>
          <p:nvPr/>
        </p:nvSpPr>
        <p:spPr bwMode="auto">
          <a:xfrm>
            <a:off x="1290681" y="94524"/>
            <a:ext cx="79644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l" eaLnBrk="1" hangingPunct="1">
              <a:lnSpc>
                <a:spcPct val="85000"/>
              </a:lnSpc>
              <a:defRPr/>
            </a:pPr>
            <a:r>
              <a:rPr lang="en-GB" altLang="en-US" sz="3200" b="1" kern="0" dirty="0">
                <a:solidFill>
                  <a:srgbClr val="005A70"/>
                </a:solidFill>
              </a:rPr>
              <a:t>Explaining the loss (4)</a:t>
            </a:r>
          </a:p>
        </p:txBody>
      </p:sp>
      <p:sp>
        <p:nvSpPr>
          <p:cNvPr id="8" name="TextBox 7"/>
          <p:cNvSpPr txBox="1"/>
          <p:nvPr/>
        </p:nvSpPr>
        <p:spPr>
          <a:xfrm>
            <a:off x="1260859" y="820765"/>
            <a:ext cx="7220489" cy="523220"/>
          </a:xfrm>
          <a:prstGeom prst="rect">
            <a:avLst/>
          </a:prstGeom>
          <a:noFill/>
        </p:spPr>
        <p:txBody>
          <a:bodyPr wrap="square">
            <a:spAutoFit/>
          </a:bodyPr>
          <a:lstStyle/>
          <a:p>
            <a:pPr marL="6350" indent="-6350">
              <a:defRPr/>
            </a:pPr>
            <a:r>
              <a:rPr lang="en-GB" altLang="en-US" sz="2800" b="1" dirty="0">
                <a:latin typeface="Arial" pitchFamily="34" charset="0"/>
                <a:cs typeface="Arial" pitchFamily="34" charset="0"/>
              </a:rPr>
              <a:t>Wetland land use</a:t>
            </a:r>
          </a:p>
        </p:txBody>
      </p:sp>
      <p:sp>
        <p:nvSpPr>
          <p:cNvPr id="2" name="Rectangle 1"/>
          <p:cNvSpPr/>
          <p:nvPr/>
        </p:nvSpPr>
        <p:spPr>
          <a:xfrm>
            <a:off x="1290681" y="956755"/>
            <a:ext cx="7719185" cy="4431983"/>
          </a:xfrm>
          <a:prstGeom prst="rect">
            <a:avLst/>
          </a:prstGeom>
        </p:spPr>
        <p:txBody>
          <a:bodyPr wrap="square">
            <a:spAutoFit/>
          </a:bodyPr>
          <a:lstStyle/>
          <a:p>
            <a:pPr>
              <a:defRPr/>
            </a:pPr>
            <a:endParaRPr lang="en-GB" sz="900" dirty="0"/>
          </a:p>
          <a:p>
            <a:pPr marL="171450" indent="-171450">
              <a:buFontTx/>
              <a:buChar char="-"/>
              <a:defRPr/>
            </a:pPr>
            <a:endParaRPr lang="en-GB" sz="900" dirty="0"/>
          </a:p>
          <a:p>
            <a:pPr marL="171450" indent="-171450">
              <a:buFontTx/>
              <a:buChar char="-"/>
              <a:defRPr/>
            </a:pPr>
            <a:r>
              <a:rPr lang="en-GB" dirty="0"/>
              <a:t>Ponds were less likely to lose marginal and submerged species if they are located in an area with </a:t>
            </a:r>
            <a:r>
              <a:rPr lang="en-GB" b="1" dirty="0"/>
              <a:t>substantial numbers of waterbodies and/or wetland areas nearby.</a:t>
            </a:r>
          </a:p>
          <a:p>
            <a:pPr marL="171450" indent="-171450">
              <a:buFontTx/>
              <a:buChar char="-"/>
              <a:defRPr/>
            </a:pPr>
            <a:endParaRPr lang="en-GB" sz="900" dirty="0"/>
          </a:p>
          <a:p>
            <a:pPr marL="171450" indent="-171450">
              <a:buFontTx/>
              <a:buChar char="-"/>
              <a:defRPr/>
            </a:pPr>
            <a:r>
              <a:rPr lang="en-GB" b="1" dirty="0"/>
              <a:t>Decline </a:t>
            </a:r>
            <a:r>
              <a:rPr lang="en-GB" dirty="0"/>
              <a:t>in the proportion of </a:t>
            </a:r>
            <a:r>
              <a:rPr lang="en-GB" b="1" dirty="0"/>
              <a:t>waterbodies and wetlands within 100m of ponds </a:t>
            </a:r>
            <a:r>
              <a:rPr lang="en-GB" dirty="0"/>
              <a:t>was also correlated with </a:t>
            </a:r>
            <a:r>
              <a:rPr lang="en-GB" b="1" dirty="0"/>
              <a:t>greater loss of red-listed species.</a:t>
            </a:r>
            <a:endParaRPr lang="en-GB" sz="900" dirty="0"/>
          </a:p>
          <a:p>
            <a:pPr marL="171450" indent="-171450">
              <a:buFontTx/>
              <a:buChar char="-"/>
              <a:defRPr/>
            </a:pPr>
            <a:endParaRPr lang="en-GB" sz="1200" dirty="0"/>
          </a:p>
          <a:p>
            <a:pPr>
              <a:defRPr/>
            </a:pPr>
            <a:r>
              <a:rPr lang="en-GB" sz="2000" b="1" u="sng" dirty="0"/>
              <a:t>Implication</a:t>
            </a:r>
          </a:p>
          <a:p>
            <a:pPr>
              <a:defRPr/>
            </a:pPr>
            <a:r>
              <a:rPr lang="en-GB" dirty="0"/>
              <a:t>This is evidence of the </a:t>
            </a:r>
            <a:r>
              <a:rPr lang="en-GB" b="1" dirty="0"/>
              <a:t>protective effect of semi-natural land-use and nearby waterbodies and wetlands </a:t>
            </a:r>
            <a:r>
              <a:rPr lang="en-GB" dirty="0"/>
              <a:t>and the negative impact of intensification around nature reserves.</a:t>
            </a:r>
          </a:p>
          <a:p>
            <a:pPr>
              <a:defRPr/>
            </a:pPr>
            <a:endParaRPr lang="en-GB" sz="500" dirty="0"/>
          </a:p>
          <a:p>
            <a:pPr>
              <a:defRPr/>
            </a:pPr>
            <a:r>
              <a:rPr lang="en-GB" dirty="0"/>
              <a:t>It underlines the critical importance of nature reserves, semi-natural landscapes and waterbody and wetland networks for protecting high quality ponds and their freshwater biodiversity.</a:t>
            </a:r>
          </a:p>
          <a:p>
            <a:pPr marL="171450" indent="-171450">
              <a:buFontTx/>
              <a:buChar char="-"/>
              <a:defRPr/>
            </a:pPr>
            <a:endParaRPr lang="en-GB" dirty="0"/>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41329" y="5081375"/>
            <a:ext cx="2282031" cy="1711524"/>
          </a:xfrm>
          <a:prstGeom prst="rect">
            <a:avLst/>
          </a:prstGeom>
          <a:solidFill>
            <a:schemeClr val="bg1">
              <a:lumMod val="85000"/>
            </a:schemeClr>
          </a:solidFill>
          <a:ln>
            <a:solidFill>
              <a:schemeClr val="bg1">
                <a:lumMod val="75000"/>
              </a:schemeClr>
            </a:solidFill>
          </a:ln>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72925" y="5067555"/>
            <a:ext cx="2300459" cy="1725344"/>
          </a:xfrm>
          <a:prstGeom prst="rect">
            <a:avLst/>
          </a:prstGeom>
          <a:ln>
            <a:solidFill>
              <a:schemeClr val="bg1">
                <a:lumMod val="75000"/>
              </a:schemeClr>
            </a:solidFill>
          </a:ln>
        </p:spPr>
      </p:pic>
    </p:spTree>
    <p:extLst>
      <p:ext uri="{BB962C8B-B14F-4D97-AF65-F5344CB8AC3E}">
        <p14:creationId xmlns:p14="http://schemas.microsoft.com/office/powerpoint/2010/main" val="6047236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2"/>
          <p:cNvSpPr>
            <a:spLocks noChangeArrowheads="1"/>
          </p:cNvSpPr>
          <p:nvPr/>
        </p:nvSpPr>
        <p:spPr bwMode="auto">
          <a:xfrm>
            <a:off x="3276600" y="-1395413"/>
            <a:ext cx="45561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endParaRPr lang="en-US">
              <a:solidFill>
                <a:srgbClr val="2B5E08"/>
              </a:solidFill>
              <a:effectLst>
                <a:outerShdw blurRad="38100" dist="38100" dir="2700000" algn="tl">
                  <a:srgbClr val="C0C0C0"/>
                </a:outerShdw>
              </a:effectLst>
            </a:endParaRPr>
          </a:p>
        </p:txBody>
      </p:sp>
      <p:sp>
        <p:nvSpPr>
          <p:cNvPr id="8196" name="Freeform 5"/>
          <p:cNvSpPr>
            <a:spLocks/>
          </p:cNvSpPr>
          <p:nvPr/>
        </p:nvSpPr>
        <p:spPr bwMode="auto">
          <a:xfrm rot="5325769">
            <a:off x="-2743200" y="3176588"/>
            <a:ext cx="6408738" cy="576262"/>
          </a:xfrm>
          <a:custGeom>
            <a:avLst/>
            <a:gdLst>
              <a:gd name="T0" fmla="*/ 2147483647 w 2514"/>
              <a:gd name="T1" fmla="*/ 2147483647 h 888"/>
              <a:gd name="T2" fmla="*/ 2147483647 w 2514"/>
              <a:gd name="T3" fmla="*/ 2147483647 h 888"/>
              <a:gd name="T4" fmla="*/ 2147483647 w 2514"/>
              <a:gd name="T5" fmla="*/ 2147483647 h 888"/>
              <a:gd name="T6" fmla="*/ 2147483647 w 2514"/>
              <a:gd name="T7" fmla="*/ 2147483647 h 888"/>
              <a:gd name="T8" fmla="*/ 2147483647 w 2514"/>
              <a:gd name="T9" fmla="*/ 2147483647 h 888"/>
              <a:gd name="T10" fmla="*/ 2147483647 w 2514"/>
              <a:gd name="T11" fmla="*/ 2147483647 h 888"/>
              <a:gd name="T12" fmla="*/ 2147483647 w 2514"/>
              <a:gd name="T13" fmla="*/ 2147483647 h 888"/>
              <a:gd name="T14" fmla="*/ 2147483647 w 2514"/>
              <a:gd name="T15" fmla="*/ 2147483647 h 888"/>
              <a:gd name="T16" fmla="*/ 2147483647 w 2514"/>
              <a:gd name="T17" fmla="*/ 0 h 888"/>
              <a:gd name="T18" fmla="*/ 2147483647 w 2514"/>
              <a:gd name="T19" fmla="*/ 0 h 888"/>
              <a:gd name="T20" fmla="*/ 2147483647 w 2514"/>
              <a:gd name="T21" fmla="*/ 0 h 888"/>
              <a:gd name="T22" fmla="*/ 2147483647 w 2514"/>
              <a:gd name="T23" fmla="*/ 0 h 888"/>
              <a:gd name="T24" fmla="*/ 2147483647 w 2514"/>
              <a:gd name="T25" fmla="*/ 0 h 888"/>
              <a:gd name="T26" fmla="*/ 2147483647 w 2514"/>
              <a:gd name="T27" fmla="*/ 2147483647 h 888"/>
              <a:gd name="T28" fmla="*/ 2147483647 w 2514"/>
              <a:gd name="T29" fmla="*/ 2147483647 h 888"/>
              <a:gd name="T30" fmla="*/ 2147483647 w 2514"/>
              <a:gd name="T31" fmla="*/ 2147483647 h 888"/>
              <a:gd name="T32" fmla="*/ 2147483647 w 2514"/>
              <a:gd name="T33" fmla="*/ 2147483647 h 888"/>
              <a:gd name="T34" fmla="*/ 2147483647 w 2514"/>
              <a:gd name="T35" fmla="*/ 0 h 888"/>
              <a:gd name="T36" fmla="*/ 2147483647 w 2514"/>
              <a:gd name="T37" fmla="*/ 0 h 888"/>
              <a:gd name="T38" fmla="*/ 2147483647 w 2514"/>
              <a:gd name="T39" fmla="*/ 2147483647 h 888"/>
              <a:gd name="T40" fmla="*/ 2147483647 w 2514"/>
              <a:gd name="T41" fmla="*/ 2147483647 h 888"/>
              <a:gd name="T42" fmla="*/ 2147483647 w 2514"/>
              <a:gd name="T43" fmla="*/ 2147483647 h 888"/>
              <a:gd name="T44" fmla="*/ 2147483647 w 2514"/>
              <a:gd name="T45" fmla="*/ 0 h 888"/>
              <a:gd name="T46" fmla="*/ 2147483647 w 2514"/>
              <a:gd name="T47" fmla="*/ 0 h 888"/>
              <a:gd name="T48" fmla="*/ 2147483647 w 2514"/>
              <a:gd name="T49" fmla="*/ 0 h 888"/>
              <a:gd name="T50" fmla="*/ 2147483647 w 2514"/>
              <a:gd name="T51" fmla="*/ 0 h 888"/>
              <a:gd name="T52" fmla="*/ 2147483647 w 2514"/>
              <a:gd name="T53" fmla="*/ 2147483647 h 888"/>
              <a:gd name="T54" fmla="*/ 2147483647 w 2514"/>
              <a:gd name="T55" fmla="*/ 2147483647 h 888"/>
              <a:gd name="T56" fmla="*/ 2147483647 w 2514"/>
              <a:gd name="T57" fmla="*/ 2147483647 h 888"/>
              <a:gd name="T58" fmla="*/ 2147483647 w 2514"/>
              <a:gd name="T59" fmla="*/ 2147483647 h 888"/>
              <a:gd name="T60" fmla="*/ 2147483647 w 2514"/>
              <a:gd name="T61" fmla="*/ 2147483647 h 888"/>
              <a:gd name="T62" fmla="*/ 2147483647 w 2514"/>
              <a:gd name="T63" fmla="*/ 2147483647 h 888"/>
              <a:gd name="T64" fmla="*/ 2147483647 w 2514"/>
              <a:gd name="T65" fmla="*/ 2147483647 h 888"/>
              <a:gd name="T66" fmla="*/ 2147483647 w 2514"/>
              <a:gd name="T67" fmla="*/ 2147483647 h 888"/>
              <a:gd name="T68" fmla="*/ 2147483647 w 2514"/>
              <a:gd name="T69" fmla="*/ 2147483647 h 888"/>
              <a:gd name="T70" fmla="*/ 2147483647 w 2514"/>
              <a:gd name="T71" fmla="*/ 2147483647 h 888"/>
              <a:gd name="T72" fmla="*/ 2147483647 w 2514"/>
              <a:gd name="T73" fmla="*/ 2147483647 h 88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514" h="888">
                <a:moveTo>
                  <a:pt x="573" y="444"/>
                </a:moveTo>
                <a:cubicBezTo>
                  <a:pt x="701" y="447"/>
                  <a:pt x="780" y="487"/>
                  <a:pt x="885" y="534"/>
                </a:cubicBezTo>
                <a:cubicBezTo>
                  <a:pt x="990" y="581"/>
                  <a:pt x="1105" y="675"/>
                  <a:pt x="1206" y="726"/>
                </a:cubicBezTo>
                <a:cubicBezTo>
                  <a:pt x="1307" y="777"/>
                  <a:pt x="1367" y="814"/>
                  <a:pt x="1539" y="855"/>
                </a:cubicBezTo>
                <a:cubicBezTo>
                  <a:pt x="1667" y="882"/>
                  <a:pt x="1777" y="888"/>
                  <a:pt x="1930" y="873"/>
                </a:cubicBezTo>
                <a:cubicBezTo>
                  <a:pt x="2074" y="852"/>
                  <a:pt x="2164" y="825"/>
                  <a:pt x="2284" y="759"/>
                </a:cubicBezTo>
                <a:cubicBezTo>
                  <a:pt x="2376" y="707"/>
                  <a:pt x="2426" y="650"/>
                  <a:pt x="2464" y="597"/>
                </a:cubicBezTo>
                <a:cubicBezTo>
                  <a:pt x="2497" y="561"/>
                  <a:pt x="2513" y="483"/>
                  <a:pt x="2512" y="438"/>
                </a:cubicBezTo>
                <a:cubicBezTo>
                  <a:pt x="2514" y="397"/>
                  <a:pt x="2497" y="334"/>
                  <a:pt x="2476" y="291"/>
                </a:cubicBezTo>
                <a:cubicBezTo>
                  <a:pt x="2455" y="248"/>
                  <a:pt x="2440" y="225"/>
                  <a:pt x="2388" y="180"/>
                </a:cubicBezTo>
                <a:cubicBezTo>
                  <a:pt x="2326" y="117"/>
                  <a:pt x="2236" y="73"/>
                  <a:pt x="2136" y="45"/>
                </a:cubicBezTo>
                <a:cubicBezTo>
                  <a:pt x="2035" y="18"/>
                  <a:pt x="1903" y="0"/>
                  <a:pt x="1783" y="19"/>
                </a:cubicBezTo>
                <a:cubicBezTo>
                  <a:pt x="1621" y="31"/>
                  <a:pt x="1477" y="120"/>
                  <a:pt x="1423" y="210"/>
                </a:cubicBezTo>
                <a:cubicBezTo>
                  <a:pt x="1372" y="297"/>
                  <a:pt x="1399" y="414"/>
                  <a:pt x="1447" y="462"/>
                </a:cubicBezTo>
                <a:cubicBezTo>
                  <a:pt x="1531" y="570"/>
                  <a:pt x="1744" y="600"/>
                  <a:pt x="1882" y="576"/>
                </a:cubicBezTo>
                <a:cubicBezTo>
                  <a:pt x="1963" y="564"/>
                  <a:pt x="1996" y="540"/>
                  <a:pt x="2041" y="510"/>
                </a:cubicBezTo>
                <a:cubicBezTo>
                  <a:pt x="2075" y="480"/>
                  <a:pt x="2090" y="447"/>
                  <a:pt x="2087" y="402"/>
                </a:cubicBezTo>
                <a:cubicBezTo>
                  <a:pt x="2092" y="333"/>
                  <a:pt x="2001" y="285"/>
                  <a:pt x="1962" y="282"/>
                </a:cubicBezTo>
                <a:cubicBezTo>
                  <a:pt x="1896" y="270"/>
                  <a:pt x="1858" y="278"/>
                  <a:pt x="1926" y="297"/>
                </a:cubicBezTo>
                <a:cubicBezTo>
                  <a:pt x="1986" y="318"/>
                  <a:pt x="2041" y="393"/>
                  <a:pt x="1948" y="462"/>
                </a:cubicBezTo>
                <a:cubicBezTo>
                  <a:pt x="1876" y="501"/>
                  <a:pt x="1867" y="507"/>
                  <a:pt x="1759" y="507"/>
                </a:cubicBezTo>
                <a:cubicBezTo>
                  <a:pt x="1684" y="499"/>
                  <a:pt x="1637" y="488"/>
                  <a:pt x="1577" y="435"/>
                </a:cubicBezTo>
                <a:cubicBezTo>
                  <a:pt x="1519" y="381"/>
                  <a:pt x="1522" y="315"/>
                  <a:pt x="1543" y="261"/>
                </a:cubicBezTo>
                <a:cubicBezTo>
                  <a:pt x="1564" y="207"/>
                  <a:pt x="1614" y="164"/>
                  <a:pt x="1701" y="128"/>
                </a:cubicBezTo>
                <a:cubicBezTo>
                  <a:pt x="1758" y="110"/>
                  <a:pt x="1812" y="100"/>
                  <a:pt x="1881" y="102"/>
                </a:cubicBezTo>
                <a:cubicBezTo>
                  <a:pt x="1956" y="99"/>
                  <a:pt x="2079" y="114"/>
                  <a:pt x="2157" y="156"/>
                </a:cubicBezTo>
                <a:cubicBezTo>
                  <a:pt x="2257" y="196"/>
                  <a:pt x="2310" y="267"/>
                  <a:pt x="2346" y="336"/>
                </a:cubicBezTo>
                <a:cubicBezTo>
                  <a:pt x="2376" y="408"/>
                  <a:pt x="2387" y="479"/>
                  <a:pt x="2338" y="543"/>
                </a:cubicBezTo>
                <a:cubicBezTo>
                  <a:pt x="2278" y="633"/>
                  <a:pt x="2242" y="642"/>
                  <a:pt x="2146" y="699"/>
                </a:cubicBezTo>
                <a:cubicBezTo>
                  <a:pt x="2065" y="735"/>
                  <a:pt x="2014" y="744"/>
                  <a:pt x="1948" y="756"/>
                </a:cubicBezTo>
                <a:cubicBezTo>
                  <a:pt x="1876" y="768"/>
                  <a:pt x="1852" y="774"/>
                  <a:pt x="1746" y="768"/>
                </a:cubicBezTo>
                <a:cubicBezTo>
                  <a:pt x="1560" y="756"/>
                  <a:pt x="1483" y="732"/>
                  <a:pt x="1305" y="642"/>
                </a:cubicBezTo>
                <a:cubicBezTo>
                  <a:pt x="1143" y="570"/>
                  <a:pt x="958" y="417"/>
                  <a:pt x="759" y="390"/>
                </a:cubicBezTo>
                <a:cubicBezTo>
                  <a:pt x="621" y="372"/>
                  <a:pt x="537" y="375"/>
                  <a:pt x="378" y="396"/>
                </a:cubicBezTo>
                <a:cubicBezTo>
                  <a:pt x="268" y="413"/>
                  <a:pt x="143" y="473"/>
                  <a:pt x="99" y="492"/>
                </a:cubicBezTo>
                <a:cubicBezTo>
                  <a:pt x="0" y="540"/>
                  <a:pt x="33" y="540"/>
                  <a:pt x="114" y="513"/>
                </a:cubicBezTo>
                <a:cubicBezTo>
                  <a:pt x="195" y="477"/>
                  <a:pt x="414" y="423"/>
                  <a:pt x="573" y="444"/>
                </a:cubicBezTo>
                <a:close/>
              </a:path>
            </a:pathLst>
          </a:custGeom>
          <a:gradFill rotWithShape="1">
            <a:gsLst>
              <a:gs pos="0">
                <a:srgbClr val="DE91FD"/>
              </a:gs>
              <a:gs pos="100000">
                <a:srgbClr val="990099">
                  <a:alpha val="89998"/>
                </a:srgbClr>
              </a:gs>
            </a:gsLst>
            <a:lin ang="0" scaled="1"/>
          </a:gradFill>
          <a:ln>
            <a:noFill/>
          </a:ln>
          <a:extLst>
            <a:ext uri="{91240B29-F687-4F45-9708-019B960494DF}">
              <a14:hiddenLine xmlns:a14="http://schemas.microsoft.com/office/drawing/2010/main" w="3175" cmpd="sng">
                <a:solidFill>
                  <a:srgbClr val="000000"/>
                </a:solidFill>
                <a:round/>
                <a:headEnd/>
                <a:tailEnd/>
              </a14:hiddenLine>
            </a:ext>
          </a:extLst>
        </p:spPr>
        <p:txBody>
          <a:bodyPr/>
          <a:lstStyle/>
          <a:p>
            <a:endParaRPr lang="en-GB"/>
          </a:p>
        </p:txBody>
      </p:sp>
      <p:pic>
        <p:nvPicPr>
          <p:cNvPr id="8197" name="Picture 8"/>
          <p:cNvPicPr>
            <a:picLocks noChangeAspect="1" noChangeArrowheads="1"/>
          </p:cNvPicPr>
          <p:nvPr/>
        </p:nvPicPr>
        <p:blipFill>
          <a:blip r:embed="rId3">
            <a:extLst>
              <a:ext uri="{28A0092B-C50C-407E-A947-70E740481C1C}">
                <a14:useLocalDpi xmlns:a14="http://schemas.microsoft.com/office/drawing/2010/main" val="0"/>
              </a:ext>
            </a:extLst>
          </a:blip>
          <a:srcRect l="47244" t="14174" r="44292" b="7086"/>
          <a:stretch>
            <a:fillRect/>
          </a:stretch>
        </p:blipFill>
        <p:spPr bwMode="auto">
          <a:xfrm>
            <a:off x="0" y="0"/>
            <a:ext cx="11795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2"/>
          <p:cNvSpPr txBox="1">
            <a:spLocks noRot="1" noChangeArrowheads="1"/>
          </p:cNvSpPr>
          <p:nvPr/>
        </p:nvSpPr>
        <p:spPr bwMode="auto">
          <a:xfrm>
            <a:off x="1290681" y="94524"/>
            <a:ext cx="79644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l" eaLnBrk="1" hangingPunct="1">
              <a:lnSpc>
                <a:spcPct val="85000"/>
              </a:lnSpc>
              <a:defRPr/>
            </a:pPr>
            <a:r>
              <a:rPr lang="en-GB" altLang="en-US" sz="3200" b="1" kern="0" dirty="0">
                <a:solidFill>
                  <a:srgbClr val="005A70"/>
                </a:solidFill>
              </a:rPr>
              <a:t>Explaining the loss (5)</a:t>
            </a:r>
          </a:p>
        </p:txBody>
      </p:sp>
      <p:sp>
        <p:nvSpPr>
          <p:cNvPr id="8" name="TextBox 7"/>
          <p:cNvSpPr txBox="1"/>
          <p:nvPr/>
        </p:nvSpPr>
        <p:spPr>
          <a:xfrm>
            <a:off x="1283430" y="809165"/>
            <a:ext cx="7220489" cy="523220"/>
          </a:xfrm>
          <a:prstGeom prst="rect">
            <a:avLst/>
          </a:prstGeom>
          <a:noFill/>
        </p:spPr>
        <p:txBody>
          <a:bodyPr wrap="square">
            <a:spAutoFit/>
          </a:bodyPr>
          <a:lstStyle/>
          <a:p>
            <a:pPr marL="6350" indent="-6350">
              <a:defRPr/>
            </a:pPr>
            <a:r>
              <a:rPr lang="en-GB" altLang="en-US" sz="2800" b="1" dirty="0">
                <a:latin typeface="Arial" pitchFamily="34" charset="0"/>
                <a:cs typeface="Arial" pitchFamily="34" charset="0"/>
              </a:rPr>
              <a:t>A few other things……</a:t>
            </a:r>
          </a:p>
        </p:txBody>
      </p:sp>
      <p:sp>
        <p:nvSpPr>
          <p:cNvPr id="2" name="Rectangle 1"/>
          <p:cNvSpPr/>
          <p:nvPr/>
        </p:nvSpPr>
        <p:spPr>
          <a:xfrm>
            <a:off x="1290681" y="1308112"/>
            <a:ext cx="7719185" cy="5216813"/>
          </a:xfrm>
          <a:prstGeom prst="rect">
            <a:avLst/>
          </a:prstGeom>
        </p:spPr>
        <p:txBody>
          <a:bodyPr wrap="square">
            <a:spAutoFit/>
          </a:bodyPr>
          <a:lstStyle/>
          <a:p>
            <a:r>
              <a:rPr lang="en-GB" b="1" u="sng" dirty="0"/>
              <a:t>Nutrients</a:t>
            </a:r>
          </a:p>
          <a:p>
            <a:r>
              <a:rPr lang="en-GB" dirty="0"/>
              <a:t>There was a generally negative relationship between </a:t>
            </a:r>
            <a:r>
              <a:rPr lang="en-GB" dirty="0" err="1"/>
              <a:t>Ellenberg</a:t>
            </a:r>
            <a:r>
              <a:rPr lang="en-GB" dirty="0"/>
              <a:t> N and change in plant richness and rarity – so some indication that plant communities were more likely to decline in nutrient rich ponds</a:t>
            </a:r>
          </a:p>
          <a:p>
            <a:endParaRPr lang="en-GB" sz="900" dirty="0"/>
          </a:p>
          <a:p>
            <a:r>
              <a:rPr lang="en-GB" b="1" u="sng" dirty="0"/>
              <a:t>Plant cover</a:t>
            </a:r>
          </a:p>
          <a:p>
            <a:pPr marL="285750" indent="-285750">
              <a:buFontTx/>
              <a:buChar char="-"/>
            </a:pPr>
            <a:r>
              <a:rPr lang="en-GB" dirty="0"/>
              <a:t>Ponds with high and </a:t>
            </a:r>
            <a:r>
              <a:rPr lang="en-GB" i="1" dirty="0"/>
              <a:t>increasing</a:t>
            </a:r>
            <a:r>
              <a:rPr lang="en-GB" dirty="0"/>
              <a:t> cover of free-floating plants (e.g. duckweed) correlated with a decline in submerged plant cover (no surprise….)</a:t>
            </a:r>
          </a:p>
          <a:p>
            <a:endParaRPr lang="en-GB" sz="900" dirty="0"/>
          </a:p>
          <a:p>
            <a:pPr marL="285750" indent="-285750">
              <a:buFontTx/>
              <a:buChar char="-"/>
            </a:pPr>
            <a:r>
              <a:rPr lang="en-GB" dirty="0"/>
              <a:t>Ponds with a higher % cover of emergent plants were generally better protected against decline of emergent richness (supports our standard view about need for </a:t>
            </a:r>
            <a:r>
              <a:rPr lang="en-GB" i="1" dirty="0"/>
              <a:t>informed</a:t>
            </a:r>
            <a:r>
              <a:rPr lang="en-GB" dirty="0"/>
              <a:t> pond management when removing plants from overgrown ponds).</a:t>
            </a:r>
          </a:p>
          <a:p>
            <a:pPr marL="271463" indent="-271463">
              <a:buFontTx/>
              <a:buChar char="-"/>
            </a:pPr>
            <a:endParaRPr lang="en-GB" sz="900" dirty="0"/>
          </a:p>
          <a:p>
            <a:r>
              <a:rPr lang="en-GB" b="1" u="sng" dirty="0"/>
              <a:t>Alien plants</a:t>
            </a:r>
          </a:p>
          <a:p>
            <a:r>
              <a:rPr lang="en-GB" dirty="0"/>
              <a:t>Increase in the number and cover of alien plants was associated with fewer </a:t>
            </a:r>
            <a:r>
              <a:rPr lang="en-GB" i="1" dirty="0"/>
              <a:t>submerged</a:t>
            </a:r>
            <a:r>
              <a:rPr lang="en-GB" dirty="0"/>
              <a:t> plant species. This could be a causative effect, or an artefact because alien plants are recorded closer to urban areas.</a:t>
            </a:r>
            <a:endParaRPr lang="en-GB" sz="900" dirty="0"/>
          </a:p>
          <a:p>
            <a:pPr marL="6350" indent="-6350">
              <a:defRPr/>
            </a:pPr>
            <a:endParaRPr lang="en-GB" sz="900" dirty="0"/>
          </a:p>
          <a:p>
            <a:pPr marL="6350" indent="-6350">
              <a:defRPr/>
            </a:pPr>
            <a:endParaRPr lang="en-GB" altLang="en-US" sz="900" dirty="0">
              <a:latin typeface="Arial" pitchFamily="34" charset="0"/>
              <a:cs typeface="Arial" pitchFamily="34" charset="0"/>
            </a:endParaRPr>
          </a:p>
        </p:txBody>
      </p:sp>
    </p:spTree>
    <p:extLst>
      <p:ext uri="{BB962C8B-B14F-4D97-AF65-F5344CB8AC3E}">
        <p14:creationId xmlns:p14="http://schemas.microsoft.com/office/powerpoint/2010/main" val="38413312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2"/>
          <p:cNvSpPr>
            <a:spLocks noChangeArrowheads="1"/>
          </p:cNvSpPr>
          <p:nvPr/>
        </p:nvSpPr>
        <p:spPr bwMode="auto">
          <a:xfrm>
            <a:off x="3276600" y="-1395413"/>
            <a:ext cx="45561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endParaRPr lang="en-US">
              <a:solidFill>
                <a:srgbClr val="2B5E08"/>
              </a:solidFill>
              <a:effectLst>
                <a:outerShdw blurRad="38100" dist="38100" dir="2700000" algn="tl">
                  <a:srgbClr val="C0C0C0"/>
                </a:outerShdw>
              </a:effectLst>
            </a:endParaRPr>
          </a:p>
        </p:txBody>
      </p:sp>
      <p:sp>
        <p:nvSpPr>
          <p:cNvPr id="8196" name="Freeform 5"/>
          <p:cNvSpPr>
            <a:spLocks/>
          </p:cNvSpPr>
          <p:nvPr/>
        </p:nvSpPr>
        <p:spPr bwMode="auto">
          <a:xfrm rot="5325769">
            <a:off x="-2743200" y="3176588"/>
            <a:ext cx="6408738" cy="576262"/>
          </a:xfrm>
          <a:custGeom>
            <a:avLst/>
            <a:gdLst>
              <a:gd name="T0" fmla="*/ 2147483647 w 2514"/>
              <a:gd name="T1" fmla="*/ 2147483647 h 888"/>
              <a:gd name="T2" fmla="*/ 2147483647 w 2514"/>
              <a:gd name="T3" fmla="*/ 2147483647 h 888"/>
              <a:gd name="T4" fmla="*/ 2147483647 w 2514"/>
              <a:gd name="T5" fmla="*/ 2147483647 h 888"/>
              <a:gd name="T6" fmla="*/ 2147483647 w 2514"/>
              <a:gd name="T7" fmla="*/ 2147483647 h 888"/>
              <a:gd name="T8" fmla="*/ 2147483647 w 2514"/>
              <a:gd name="T9" fmla="*/ 2147483647 h 888"/>
              <a:gd name="T10" fmla="*/ 2147483647 w 2514"/>
              <a:gd name="T11" fmla="*/ 2147483647 h 888"/>
              <a:gd name="T12" fmla="*/ 2147483647 w 2514"/>
              <a:gd name="T13" fmla="*/ 2147483647 h 888"/>
              <a:gd name="T14" fmla="*/ 2147483647 w 2514"/>
              <a:gd name="T15" fmla="*/ 2147483647 h 888"/>
              <a:gd name="T16" fmla="*/ 2147483647 w 2514"/>
              <a:gd name="T17" fmla="*/ 0 h 888"/>
              <a:gd name="T18" fmla="*/ 2147483647 w 2514"/>
              <a:gd name="T19" fmla="*/ 0 h 888"/>
              <a:gd name="T20" fmla="*/ 2147483647 w 2514"/>
              <a:gd name="T21" fmla="*/ 0 h 888"/>
              <a:gd name="T22" fmla="*/ 2147483647 w 2514"/>
              <a:gd name="T23" fmla="*/ 0 h 888"/>
              <a:gd name="T24" fmla="*/ 2147483647 w 2514"/>
              <a:gd name="T25" fmla="*/ 0 h 888"/>
              <a:gd name="T26" fmla="*/ 2147483647 w 2514"/>
              <a:gd name="T27" fmla="*/ 2147483647 h 888"/>
              <a:gd name="T28" fmla="*/ 2147483647 w 2514"/>
              <a:gd name="T29" fmla="*/ 2147483647 h 888"/>
              <a:gd name="T30" fmla="*/ 2147483647 w 2514"/>
              <a:gd name="T31" fmla="*/ 2147483647 h 888"/>
              <a:gd name="T32" fmla="*/ 2147483647 w 2514"/>
              <a:gd name="T33" fmla="*/ 2147483647 h 888"/>
              <a:gd name="T34" fmla="*/ 2147483647 w 2514"/>
              <a:gd name="T35" fmla="*/ 0 h 888"/>
              <a:gd name="T36" fmla="*/ 2147483647 w 2514"/>
              <a:gd name="T37" fmla="*/ 0 h 888"/>
              <a:gd name="T38" fmla="*/ 2147483647 w 2514"/>
              <a:gd name="T39" fmla="*/ 2147483647 h 888"/>
              <a:gd name="T40" fmla="*/ 2147483647 w 2514"/>
              <a:gd name="T41" fmla="*/ 2147483647 h 888"/>
              <a:gd name="T42" fmla="*/ 2147483647 w 2514"/>
              <a:gd name="T43" fmla="*/ 2147483647 h 888"/>
              <a:gd name="T44" fmla="*/ 2147483647 w 2514"/>
              <a:gd name="T45" fmla="*/ 0 h 888"/>
              <a:gd name="T46" fmla="*/ 2147483647 w 2514"/>
              <a:gd name="T47" fmla="*/ 0 h 888"/>
              <a:gd name="T48" fmla="*/ 2147483647 w 2514"/>
              <a:gd name="T49" fmla="*/ 0 h 888"/>
              <a:gd name="T50" fmla="*/ 2147483647 w 2514"/>
              <a:gd name="T51" fmla="*/ 0 h 888"/>
              <a:gd name="T52" fmla="*/ 2147483647 w 2514"/>
              <a:gd name="T53" fmla="*/ 2147483647 h 888"/>
              <a:gd name="T54" fmla="*/ 2147483647 w 2514"/>
              <a:gd name="T55" fmla="*/ 2147483647 h 888"/>
              <a:gd name="T56" fmla="*/ 2147483647 w 2514"/>
              <a:gd name="T57" fmla="*/ 2147483647 h 888"/>
              <a:gd name="T58" fmla="*/ 2147483647 w 2514"/>
              <a:gd name="T59" fmla="*/ 2147483647 h 888"/>
              <a:gd name="T60" fmla="*/ 2147483647 w 2514"/>
              <a:gd name="T61" fmla="*/ 2147483647 h 888"/>
              <a:gd name="T62" fmla="*/ 2147483647 w 2514"/>
              <a:gd name="T63" fmla="*/ 2147483647 h 888"/>
              <a:gd name="T64" fmla="*/ 2147483647 w 2514"/>
              <a:gd name="T65" fmla="*/ 2147483647 h 888"/>
              <a:gd name="T66" fmla="*/ 2147483647 w 2514"/>
              <a:gd name="T67" fmla="*/ 2147483647 h 888"/>
              <a:gd name="T68" fmla="*/ 2147483647 w 2514"/>
              <a:gd name="T69" fmla="*/ 2147483647 h 888"/>
              <a:gd name="T70" fmla="*/ 2147483647 w 2514"/>
              <a:gd name="T71" fmla="*/ 2147483647 h 888"/>
              <a:gd name="T72" fmla="*/ 2147483647 w 2514"/>
              <a:gd name="T73" fmla="*/ 2147483647 h 88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514" h="888">
                <a:moveTo>
                  <a:pt x="573" y="444"/>
                </a:moveTo>
                <a:cubicBezTo>
                  <a:pt x="701" y="447"/>
                  <a:pt x="780" y="487"/>
                  <a:pt x="885" y="534"/>
                </a:cubicBezTo>
                <a:cubicBezTo>
                  <a:pt x="990" y="581"/>
                  <a:pt x="1105" y="675"/>
                  <a:pt x="1206" y="726"/>
                </a:cubicBezTo>
                <a:cubicBezTo>
                  <a:pt x="1307" y="777"/>
                  <a:pt x="1367" y="814"/>
                  <a:pt x="1539" y="855"/>
                </a:cubicBezTo>
                <a:cubicBezTo>
                  <a:pt x="1667" y="882"/>
                  <a:pt x="1777" y="888"/>
                  <a:pt x="1930" y="873"/>
                </a:cubicBezTo>
                <a:cubicBezTo>
                  <a:pt x="2074" y="852"/>
                  <a:pt x="2164" y="825"/>
                  <a:pt x="2284" y="759"/>
                </a:cubicBezTo>
                <a:cubicBezTo>
                  <a:pt x="2376" y="707"/>
                  <a:pt x="2426" y="650"/>
                  <a:pt x="2464" y="597"/>
                </a:cubicBezTo>
                <a:cubicBezTo>
                  <a:pt x="2497" y="561"/>
                  <a:pt x="2513" y="483"/>
                  <a:pt x="2512" y="438"/>
                </a:cubicBezTo>
                <a:cubicBezTo>
                  <a:pt x="2514" y="397"/>
                  <a:pt x="2497" y="334"/>
                  <a:pt x="2476" y="291"/>
                </a:cubicBezTo>
                <a:cubicBezTo>
                  <a:pt x="2455" y="248"/>
                  <a:pt x="2440" y="225"/>
                  <a:pt x="2388" y="180"/>
                </a:cubicBezTo>
                <a:cubicBezTo>
                  <a:pt x="2326" y="117"/>
                  <a:pt x="2236" y="73"/>
                  <a:pt x="2136" y="45"/>
                </a:cubicBezTo>
                <a:cubicBezTo>
                  <a:pt x="2035" y="18"/>
                  <a:pt x="1903" y="0"/>
                  <a:pt x="1783" y="19"/>
                </a:cubicBezTo>
                <a:cubicBezTo>
                  <a:pt x="1621" y="31"/>
                  <a:pt x="1477" y="120"/>
                  <a:pt x="1423" y="210"/>
                </a:cubicBezTo>
                <a:cubicBezTo>
                  <a:pt x="1372" y="297"/>
                  <a:pt x="1399" y="414"/>
                  <a:pt x="1447" y="462"/>
                </a:cubicBezTo>
                <a:cubicBezTo>
                  <a:pt x="1531" y="570"/>
                  <a:pt x="1744" y="600"/>
                  <a:pt x="1882" y="576"/>
                </a:cubicBezTo>
                <a:cubicBezTo>
                  <a:pt x="1963" y="564"/>
                  <a:pt x="1996" y="540"/>
                  <a:pt x="2041" y="510"/>
                </a:cubicBezTo>
                <a:cubicBezTo>
                  <a:pt x="2075" y="480"/>
                  <a:pt x="2090" y="447"/>
                  <a:pt x="2087" y="402"/>
                </a:cubicBezTo>
                <a:cubicBezTo>
                  <a:pt x="2092" y="333"/>
                  <a:pt x="2001" y="285"/>
                  <a:pt x="1962" y="282"/>
                </a:cubicBezTo>
                <a:cubicBezTo>
                  <a:pt x="1896" y="270"/>
                  <a:pt x="1858" y="278"/>
                  <a:pt x="1926" y="297"/>
                </a:cubicBezTo>
                <a:cubicBezTo>
                  <a:pt x="1986" y="318"/>
                  <a:pt x="2041" y="393"/>
                  <a:pt x="1948" y="462"/>
                </a:cubicBezTo>
                <a:cubicBezTo>
                  <a:pt x="1876" y="501"/>
                  <a:pt x="1867" y="507"/>
                  <a:pt x="1759" y="507"/>
                </a:cubicBezTo>
                <a:cubicBezTo>
                  <a:pt x="1684" y="499"/>
                  <a:pt x="1637" y="488"/>
                  <a:pt x="1577" y="435"/>
                </a:cubicBezTo>
                <a:cubicBezTo>
                  <a:pt x="1519" y="381"/>
                  <a:pt x="1522" y="315"/>
                  <a:pt x="1543" y="261"/>
                </a:cubicBezTo>
                <a:cubicBezTo>
                  <a:pt x="1564" y="207"/>
                  <a:pt x="1614" y="164"/>
                  <a:pt x="1701" y="128"/>
                </a:cubicBezTo>
                <a:cubicBezTo>
                  <a:pt x="1758" y="110"/>
                  <a:pt x="1812" y="100"/>
                  <a:pt x="1881" y="102"/>
                </a:cubicBezTo>
                <a:cubicBezTo>
                  <a:pt x="1956" y="99"/>
                  <a:pt x="2079" y="114"/>
                  <a:pt x="2157" y="156"/>
                </a:cubicBezTo>
                <a:cubicBezTo>
                  <a:pt x="2257" y="196"/>
                  <a:pt x="2310" y="267"/>
                  <a:pt x="2346" y="336"/>
                </a:cubicBezTo>
                <a:cubicBezTo>
                  <a:pt x="2376" y="408"/>
                  <a:pt x="2387" y="479"/>
                  <a:pt x="2338" y="543"/>
                </a:cubicBezTo>
                <a:cubicBezTo>
                  <a:pt x="2278" y="633"/>
                  <a:pt x="2242" y="642"/>
                  <a:pt x="2146" y="699"/>
                </a:cubicBezTo>
                <a:cubicBezTo>
                  <a:pt x="2065" y="735"/>
                  <a:pt x="2014" y="744"/>
                  <a:pt x="1948" y="756"/>
                </a:cubicBezTo>
                <a:cubicBezTo>
                  <a:pt x="1876" y="768"/>
                  <a:pt x="1852" y="774"/>
                  <a:pt x="1746" y="768"/>
                </a:cubicBezTo>
                <a:cubicBezTo>
                  <a:pt x="1560" y="756"/>
                  <a:pt x="1483" y="732"/>
                  <a:pt x="1305" y="642"/>
                </a:cubicBezTo>
                <a:cubicBezTo>
                  <a:pt x="1143" y="570"/>
                  <a:pt x="958" y="417"/>
                  <a:pt x="759" y="390"/>
                </a:cubicBezTo>
                <a:cubicBezTo>
                  <a:pt x="621" y="372"/>
                  <a:pt x="537" y="375"/>
                  <a:pt x="378" y="396"/>
                </a:cubicBezTo>
                <a:cubicBezTo>
                  <a:pt x="268" y="413"/>
                  <a:pt x="143" y="473"/>
                  <a:pt x="99" y="492"/>
                </a:cubicBezTo>
                <a:cubicBezTo>
                  <a:pt x="0" y="540"/>
                  <a:pt x="33" y="540"/>
                  <a:pt x="114" y="513"/>
                </a:cubicBezTo>
                <a:cubicBezTo>
                  <a:pt x="195" y="477"/>
                  <a:pt x="414" y="423"/>
                  <a:pt x="573" y="444"/>
                </a:cubicBezTo>
                <a:close/>
              </a:path>
            </a:pathLst>
          </a:custGeom>
          <a:gradFill rotWithShape="1">
            <a:gsLst>
              <a:gs pos="0">
                <a:srgbClr val="DE91FD"/>
              </a:gs>
              <a:gs pos="100000">
                <a:srgbClr val="990099">
                  <a:alpha val="89998"/>
                </a:srgbClr>
              </a:gs>
            </a:gsLst>
            <a:lin ang="0" scaled="1"/>
          </a:gradFill>
          <a:ln>
            <a:noFill/>
          </a:ln>
          <a:extLst>
            <a:ext uri="{91240B29-F687-4F45-9708-019B960494DF}">
              <a14:hiddenLine xmlns:a14="http://schemas.microsoft.com/office/drawing/2010/main" w="3175" cmpd="sng">
                <a:solidFill>
                  <a:srgbClr val="000000"/>
                </a:solidFill>
                <a:round/>
                <a:headEnd/>
                <a:tailEnd/>
              </a14:hiddenLine>
            </a:ext>
          </a:extLst>
        </p:spPr>
        <p:txBody>
          <a:bodyPr/>
          <a:lstStyle/>
          <a:p>
            <a:endParaRPr lang="en-GB"/>
          </a:p>
        </p:txBody>
      </p:sp>
      <p:pic>
        <p:nvPicPr>
          <p:cNvPr id="8197" name="Picture 8"/>
          <p:cNvPicPr>
            <a:picLocks noChangeAspect="1" noChangeArrowheads="1"/>
          </p:cNvPicPr>
          <p:nvPr/>
        </p:nvPicPr>
        <p:blipFill>
          <a:blip r:embed="rId3">
            <a:extLst>
              <a:ext uri="{28A0092B-C50C-407E-A947-70E740481C1C}">
                <a14:useLocalDpi xmlns:a14="http://schemas.microsoft.com/office/drawing/2010/main" val="0"/>
              </a:ext>
            </a:extLst>
          </a:blip>
          <a:srcRect l="47244" t="14174" r="44292" b="7086"/>
          <a:stretch>
            <a:fillRect/>
          </a:stretch>
        </p:blipFill>
        <p:spPr bwMode="auto">
          <a:xfrm>
            <a:off x="0" y="0"/>
            <a:ext cx="11795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2"/>
          <p:cNvSpPr txBox="1">
            <a:spLocks noRot="1" noChangeArrowheads="1"/>
          </p:cNvSpPr>
          <p:nvPr/>
        </p:nvSpPr>
        <p:spPr bwMode="auto">
          <a:xfrm>
            <a:off x="1290681" y="94524"/>
            <a:ext cx="79644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l" eaLnBrk="1" hangingPunct="1">
              <a:lnSpc>
                <a:spcPct val="85000"/>
              </a:lnSpc>
              <a:defRPr/>
            </a:pPr>
            <a:r>
              <a:rPr lang="en-GB" altLang="en-US" sz="3200" b="1" kern="0" dirty="0">
                <a:solidFill>
                  <a:srgbClr val="005A70"/>
                </a:solidFill>
              </a:rPr>
              <a:t>A couple of examples….</a:t>
            </a:r>
          </a:p>
        </p:txBody>
      </p:sp>
      <p:sp>
        <p:nvSpPr>
          <p:cNvPr id="2" name="Rectangle 1"/>
          <p:cNvSpPr/>
          <p:nvPr/>
        </p:nvSpPr>
        <p:spPr>
          <a:xfrm>
            <a:off x="1283431" y="951774"/>
            <a:ext cx="3393071" cy="1754326"/>
          </a:xfrm>
          <a:prstGeom prst="rect">
            <a:avLst/>
          </a:prstGeom>
        </p:spPr>
        <p:txBody>
          <a:bodyPr wrap="square">
            <a:spAutoFit/>
          </a:bodyPr>
          <a:lstStyle/>
          <a:p>
            <a:r>
              <a:rPr lang="en-GB" b="1" u="sng" dirty="0" err="1"/>
              <a:t>Otmoor</a:t>
            </a:r>
            <a:r>
              <a:rPr lang="en-GB" b="1" u="sng" dirty="0"/>
              <a:t> (Oxfordshire) = good</a:t>
            </a:r>
          </a:p>
          <a:p>
            <a:r>
              <a:rPr lang="en-GB" dirty="0"/>
              <a:t>Two ponds in an extensive, grazed, semi-natural area that has increased in wetness since the 1990s (higher water-levels, new ponds).</a:t>
            </a:r>
          </a:p>
        </p:txBody>
      </p:sp>
      <p:sp>
        <p:nvSpPr>
          <p:cNvPr id="3" name="Rectangle 2"/>
          <p:cNvSpPr/>
          <p:nvPr/>
        </p:nvSpPr>
        <p:spPr>
          <a:xfrm>
            <a:off x="1283431" y="2741418"/>
            <a:ext cx="3281319" cy="923330"/>
          </a:xfrm>
          <a:prstGeom prst="rect">
            <a:avLst/>
          </a:prstGeom>
        </p:spPr>
        <p:txBody>
          <a:bodyPr wrap="square">
            <a:spAutoFit/>
          </a:bodyPr>
          <a:lstStyle/>
          <a:p>
            <a:r>
              <a:rPr lang="en-GB" dirty="0"/>
              <a:t>Survey ponds were richer and retained or increased their number of rarities.</a:t>
            </a:r>
          </a:p>
        </p:txBody>
      </p:sp>
      <p:sp>
        <p:nvSpPr>
          <p:cNvPr id="9" name="Rectangle 8"/>
          <p:cNvSpPr/>
          <p:nvPr/>
        </p:nvSpPr>
        <p:spPr>
          <a:xfrm>
            <a:off x="1231733" y="3890261"/>
            <a:ext cx="3201483" cy="1200329"/>
          </a:xfrm>
          <a:prstGeom prst="rect">
            <a:avLst/>
          </a:prstGeom>
        </p:spPr>
        <p:txBody>
          <a:bodyPr wrap="square">
            <a:spAutoFit/>
          </a:bodyPr>
          <a:lstStyle/>
          <a:p>
            <a:r>
              <a:rPr lang="en-GB" b="1" u="sng" dirty="0"/>
              <a:t>Over (Gloucester) = bad</a:t>
            </a:r>
          </a:p>
          <a:p>
            <a:r>
              <a:rPr lang="en-GB" dirty="0"/>
              <a:t>Two ponds near to urban areas, now fenced and  increasingly shaded.</a:t>
            </a:r>
          </a:p>
        </p:txBody>
      </p:sp>
      <p:sp>
        <p:nvSpPr>
          <p:cNvPr id="10" name="Rectangle 9"/>
          <p:cNvSpPr/>
          <p:nvPr/>
        </p:nvSpPr>
        <p:spPr>
          <a:xfrm>
            <a:off x="1231734" y="5090803"/>
            <a:ext cx="3021664" cy="1477328"/>
          </a:xfrm>
          <a:prstGeom prst="rect">
            <a:avLst/>
          </a:prstGeom>
        </p:spPr>
        <p:txBody>
          <a:bodyPr wrap="square">
            <a:spAutoFit/>
          </a:bodyPr>
          <a:lstStyle/>
          <a:p>
            <a:r>
              <a:rPr lang="en-GB" dirty="0"/>
              <a:t>Pond richness massively declined, rarities lost and more - like the single remaining frog-bit plant – are on the brink</a:t>
            </a: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79457" y="4044995"/>
            <a:ext cx="2159725" cy="1619794"/>
          </a:xfrm>
          <a:prstGeom prst="rect">
            <a:avLst/>
          </a:prstGeom>
          <a:ln>
            <a:solidFill>
              <a:schemeClr val="bg1">
                <a:lumMod val="75000"/>
              </a:schemeClr>
            </a:solidFill>
          </a:ln>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13197" y="4044995"/>
            <a:ext cx="1934616" cy="2579487"/>
          </a:xfrm>
          <a:prstGeom prst="rect">
            <a:avLst/>
          </a:prstGeom>
          <a:ln>
            <a:solidFill>
              <a:schemeClr val="bg1">
                <a:lumMod val="75000"/>
              </a:schemeClr>
            </a:solidFill>
          </a:ln>
        </p:spPr>
      </p:pic>
      <p:pic>
        <p:nvPicPr>
          <p:cNvPr id="17" name="Picture 16"/>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676502" y="1438365"/>
            <a:ext cx="1563731" cy="2084975"/>
          </a:xfrm>
          <a:prstGeom prst="rect">
            <a:avLst/>
          </a:prstGeom>
          <a:ln>
            <a:solidFill>
              <a:schemeClr val="bg1">
                <a:lumMod val="75000"/>
              </a:schemeClr>
            </a:solidFill>
          </a:ln>
        </p:spPr>
      </p:pic>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6200000">
            <a:off x="6043083" y="786428"/>
            <a:ext cx="2413222" cy="1809916"/>
          </a:xfrm>
          <a:prstGeom prst="rect">
            <a:avLst/>
          </a:prstGeom>
          <a:ln>
            <a:solidFill>
              <a:schemeClr val="bg1">
                <a:lumMod val="75000"/>
              </a:schemeClr>
            </a:solidFill>
          </a:ln>
        </p:spPr>
      </p:pic>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64568" y="2423777"/>
            <a:ext cx="1654628" cy="1240971"/>
          </a:xfrm>
          <a:prstGeom prst="rect">
            <a:avLst/>
          </a:prstGeom>
        </p:spPr>
      </p:pic>
    </p:spTree>
    <p:extLst>
      <p:ext uri="{BB962C8B-B14F-4D97-AF65-F5344CB8AC3E}">
        <p14:creationId xmlns:p14="http://schemas.microsoft.com/office/powerpoint/2010/main" val="34327872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2"/>
          <p:cNvSpPr>
            <a:spLocks noChangeArrowheads="1"/>
          </p:cNvSpPr>
          <p:nvPr/>
        </p:nvSpPr>
        <p:spPr bwMode="auto">
          <a:xfrm>
            <a:off x="3276600" y="-1395413"/>
            <a:ext cx="45561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endParaRPr lang="en-US">
              <a:solidFill>
                <a:srgbClr val="2B5E08"/>
              </a:solidFill>
              <a:effectLst>
                <a:outerShdw blurRad="38100" dist="38100" dir="2700000" algn="tl">
                  <a:srgbClr val="C0C0C0"/>
                </a:outerShdw>
              </a:effectLst>
            </a:endParaRPr>
          </a:p>
        </p:txBody>
      </p:sp>
      <p:sp>
        <p:nvSpPr>
          <p:cNvPr id="8196" name="Freeform 5"/>
          <p:cNvSpPr>
            <a:spLocks/>
          </p:cNvSpPr>
          <p:nvPr/>
        </p:nvSpPr>
        <p:spPr bwMode="auto">
          <a:xfrm rot="5325769">
            <a:off x="-2743200" y="3176588"/>
            <a:ext cx="6408738" cy="576262"/>
          </a:xfrm>
          <a:custGeom>
            <a:avLst/>
            <a:gdLst>
              <a:gd name="T0" fmla="*/ 2147483647 w 2514"/>
              <a:gd name="T1" fmla="*/ 2147483647 h 888"/>
              <a:gd name="T2" fmla="*/ 2147483647 w 2514"/>
              <a:gd name="T3" fmla="*/ 2147483647 h 888"/>
              <a:gd name="T4" fmla="*/ 2147483647 w 2514"/>
              <a:gd name="T5" fmla="*/ 2147483647 h 888"/>
              <a:gd name="T6" fmla="*/ 2147483647 w 2514"/>
              <a:gd name="T7" fmla="*/ 2147483647 h 888"/>
              <a:gd name="T8" fmla="*/ 2147483647 w 2514"/>
              <a:gd name="T9" fmla="*/ 2147483647 h 888"/>
              <a:gd name="T10" fmla="*/ 2147483647 w 2514"/>
              <a:gd name="T11" fmla="*/ 2147483647 h 888"/>
              <a:gd name="T12" fmla="*/ 2147483647 w 2514"/>
              <a:gd name="T13" fmla="*/ 2147483647 h 888"/>
              <a:gd name="T14" fmla="*/ 2147483647 w 2514"/>
              <a:gd name="T15" fmla="*/ 2147483647 h 888"/>
              <a:gd name="T16" fmla="*/ 2147483647 w 2514"/>
              <a:gd name="T17" fmla="*/ 0 h 888"/>
              <a:gd name="T18" fmla="*/ 2147483647 w 2514"/>
              <a:gd name="T19" fmla="*/ 0 h 888"/>
              <a:gd name="T20" fmla="*/ 2147483647 w 2514"/>
              <a:gd name="T21" fmla="*/ 0 h 888"/>
              <a:gd name="T22" fmla="*/ 2147483647 w 2514"/>
              <a:gd name="T23" fmla="*/ 0 h 888"/>
              <a:gd name="T24" fmla="*/ 2147483647 w 2514"/>
              <a:gd name="T25" fmla="*/ 0 h 888"/>
              <a:gd name="T26" fmla="*/ 2147483647 w 2514"/>
              <a:gd name="T27" fmla="*/ 2147483647 h 888"/>
              <a:gd name="T28" fmla="*/ 2147483647 w 2514"/>
              <a:gd name="T29" fmla="*/ 2147483647 h 888"/>
              <a:gd name="T30" fmla="*/ 2147483647 w 2514"/>
              <a:gd name="T31" fmla="*/ 2147483647 h 888"/>
              <a:gd name="T32" fmla="*/ 2147483647 w 2514"/>
              <a:gd name="T33" fmla="*/ 2147483647 h 888"/>
              <a:gd name="T34" fmla="*/ 2147483647 w 2514"/>
              <a:gd name="T35" fmla="*/ 0 h 888"/>
              <a:gd name="T36" fmla="*/ 2147483647 w 2514"/>
              <a:gd name="T37" fmla="*/ 0 h 888"/>
              <a:gd name="T38" fmla="*/ 2147483647 w 2514"/>
              <a:gd name="T39" fmla="*/ 2147483647 h 888"/>
              <a:gd name="T40" fmla="*/ 2147483647 w 2514"/>
              <a:gd name="T41" fmla="*/ 2147483647 h 888"/>
              <a:gd name="T42" fmla="*/ 2147483647 w 2514"/>
              <a:gd name="T43" fmla="*/ 2147483647 h 888"/>
              <a:gd name="T44" fmla="*/ 2147483647 w 2514"/>
              <a:gd name="T45" fmla="*/ 0 h 888"/>
              <a:gd name="T46" fmla="*/ 2147483647 w 2514"/>
              <a:gd name="T47" fmla="*/ 0 h 888"/>
              <a:gd name="T48" fmla="*/ 2147483647 w 2514"/>
              <a:gd name="T49" fmla="*/ 0 h 888"/>
              <a:gd name="T50" fmla="*/ 2147483647 w 2514"/>
              <a:gd name="T51" fmla="*/ 0 h 888"/>
              <a:gd name="T52" fmla="*/ 2147483647 w 2514"/>
              <a:gd name="T53" fmla="*/ 2147483647 h 888"/>
              <a:gd name="T54" fmla="*/ 2147483647 w 2514"/>
              <a:gd name="T55" fmla="*/ 2147483647 h 888"/>
              <a:gd name="T56" fmla="*/ 2147483647 w 2514"/>
              <a:gd name="T57" fmla="*/ 2147483647 h 888"/>
              <a:gd name="T58" fmla="*/ 2147483647 w 2514"/>
              <a:gd name="T59" fmla="*/ 2147483647 h 888"/>
              <a:gd name="T60" fmla="*/ 2147483647 w 2514"/>
              <a:gd name="T61" fmla="*/ 2147483647 h 888"/>
              <a:gd name="T62" fmla="*/ 2147483647 w 2514"/>
              <a:gd name="T63" fmla="*/ 2147483647 h 888"/>
              <a:gd name="T64" fmla="*/ 2147483647 w 2514"/>
              <a:gd name="T65" fmla="*/ 2147483647 h 888"/>
              <a:gd name="T66" fmla="*/ 2147483647 w 2514"/>
              <a:gd name="T67" fmla="*/ 2147483647 h 888"/>
              <a:gd name="T68" fmla="*/ 2147483647 w 2514"/>
              <a:gd name="T69" fmla="*/ 2147483647 h 888"/>
              <a:gd name="T70" fmla="*/ 2147483647 w 2514"/>
              <a:gd name="T71" fmla="*/ 2147483647 h 888"/>
              <a:gd name="T72" fmla="*/ 2147483647 w 2514"/>
              <a:gd name="T73" fmla="*/ 2147483647 h 88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514" h="888">
                <a:moveTo>
                  <a:pt x="573" y="444"/>
                </a:moveTo>
                <a:cubicBezTo>
                  <a:pt x="701" y="447"/>
                  <a:pt x="780" y="487"/>
                  <a:pt x="885" y="534"/>
                </a:cubicBezTo>
                <a:cubicBezTo>
                  <a:pt x="990" y="581"/>
                  <a:pt x="1105" y="675"/>
                  <a:pt x="1206" y="726"/>
                </a:cubicBezTo>
                <a:cubicBezTo>
                  <a:pt x="1307" y="777"/>
                  <a:pt x="1367" y="814"/>
                  <a:pt x="1539" y="855"/>
                </a:cubicBezTo>
                <a:cubicBezTo>
                  <a:pt x="1667" y="882"/>
                  <a:pt x="1777" y="888"/>
                  <a:pt x="1930" y="873"/>
                </a:cubicBezTo>
                <a:cubicBezTo>
                  <a:pt x="2074" y="852"/>
                  <a:pt x="2164" y="825"/>
                  <a:pt x="2284" y="759"/>
                </a:cubicBezTo>
                <a:cubicBezTo>
                  <a:pt x="2376" y="707"/>
                  <a:pt x="2426" y="650"/>
                  <a:pt x="2464" y="597"/>
                </a:cubicBezTo>
                <a:cubicBezTo>
                  <a:pt x="2497" y="561"/>
                  <a:pt x="2513" y="483"/>
                  <a:pt x="2512" y="438"/>
                </a:cubicBezTo>
                <a:cubicBezTo>
                  <a:pt x="2514" y="397"/>
                  <a:pt x="2497" y="334"/>
                  <a:pt x="2476" y="291"/>
                </a:cubicBezTo>
                <a:cubicBezTo>
                  <a:pt x="2455" y="248"/>
                  <a:pt x="2440" y="225"/>
                  <a:pt x="2388" y="180"/>
                </a:cubicBezTo>
                <a:cubicBezTo>
                  <a:pt x="2326" y="117"/>
                  <a:pt x="2236" y="73"/>
                  <a:pt x="2136" y="45"/>
                </a:cubicBezTo>
                <a:cubicBezTo>
                  <a:pt x="2035" y="18"/>
                  <a:pt x="1903" y="0"/>
                  <a:pt x="1783" y="19"/>
                </a:cubicBezTo>
                <a:cubicBezTo>
                  <a:pt x="1621" y="31"/>
                  <a:pt x="1477" y="120"/>
                  <a:pt x="1423" y="210"/>
                </a:cubicBezTo>
                <a:cubicBezTo>
                  <a:pt x="1372" y="297"/>
                  <a:pt x="1399" y="414"/>
                  <a:pt x="1447" y="462"/>
                </a:cubicBezTo>
                <a:cubicBezTo>
                  <a:pt x="1531" y="570"/>
                  <a:pt x="1744" y="600"/>
                  <a:pt x="1882" y="576"/>
                </a:cubicBezTo>
                <a:cubicBezTo>
                  <a:pt x="1963" y="564"/>
                  <a:pt x="1996" y="540"/>
                  <a:pt x="2041" y="510"/>
                </a:cubicBezTo>
                <a:cubicBezTo>
                  <a:pt x="2075" y="480"/>
                  <a:pt x="2090" y="447"/>
                  <a:pt x="2087" y="402"/>
                </a:cubicBezTo>
                <a:cubicBezTo>
                  <a:pt x="2092" y="333"/>
                  <a:pt x="2001" y="285"/>
                  <a:pt x="1962" y="282"/>
                </a:cubicBezTo>
                <a:cubicBezTo>
                  <a:pt x="1896" y="270"/>
                  <a:pt x="1858" y="278"/>
                  <a:pt x="1926" y="297"/>
                </a:cubicBezTo>
                <a:cubicBezTo>
                  <a:pt x="1986" y="318"/>
                  <a:pt x="2041" y="393"/>
                  <a:pt x="1948" y="462"/>
                </a:cubicBezTo>
                <a:cubicBezTo>
                  <a:pt x="1876" y="501"/>
                  <a:pt x="1867" y="507"/>
                  <a:pt x="1759" y="507"/>
                </a:cubicBezTo>
                <a:cubicBezTo>
                  <a:pt x="1684" y="499"/>
                  <a:pt x="1637" y="488"/>
                  <a:pt x="1577" y="435"/>
                </a:cubicBezTo>
                <a:cubicBezTo>
                  <a:pt x="1519" y="381"/>
                  <a:pt x="1522" y="315"/>
                  <a:pt x="1543" y="261"/>
                </a:cubicBezTo>
                <a:cubicBezTo>
                  <a:pt x="1564" y="207"/>
                  <a:pt x="1614" y="164"/>
                  <a:pt x="1701" y="128"/>
                </a:cubicBezTo>
                <a:cubicBezTo>
                  <a:pt x="1758" y="110"/>
                  <a:pt x="1812" y="100"/>
                  <a:pt x="1881" y="102"/>
                </a:cubicBezTo>
                <a:cubicBezTo>
                  <a:pt x="1956" y="99"/>
                  <a:pt x="2079" y="114"/>
                  <a:pt x="2157" y="156"/>
                </a:cubicBezTo>
                <a:cubicBezTo>
                  <a:pt x="2257" y="196"/>
                  <a:pt x="2310" y="267"/>
                  <a:pt x="2346" y="336"/>
                </a:cubicBezTo>
                <a:cubicBezTo>
                  <a:pt x="2376" y="408"/>
                  <a:pt x="2387" y="479"/>
                  <a:pt x="2338" y="543"/>
                </a:cubicBezTo>
                <a:cubicBezTo>
                  <a:pt x="2278" y="633"/>
                  <a:pt x="2242" y="642"/>
                  <a:pt x="2146" y="699"/>
                </a:cubicBezTo>
                <a:cubicBezTo>
                  <a:pt x="2065" y="735"/>
                  <a:pt x="2014" y="744"/>
                  <a:pt x="1948" y="756"/>
                </a:cubicBezTo>
                <a:cubicBezTo>
                  <a:pt x="1876" y="768"/>
                  <a:pt x="1852" y="774"/>
                  <a:pt x="1746" y="768"/>
                </a:cubicBezTo>
                <a:cubicBezTo>
                  <a:pt x="1560" y="756"/>
                  <a:pt x="1483" y="732"/>
                  <a:pt x="1305" y="642"/>
                </a:cubicBezTo>
                <a:cubicBezTo>
                  <a:pt x="1143" y="570"/>
                  <a:pt x="958" y="417"/>
                  <a:pt x="759" y="390"/>
                </a:cubicBezTo>
                <a:cubicBezTo>
                  <a:pt x="621" y="372"/>
                  <a:pt x="537" y="375"/>
                  <a:pt x="378" y="396"/>
                </a:cubicBezTo>
                <a:cubicBezTo>
                  <a:pt x="268" y="413"/>
                  <a:pt x="143" y="473"/>
                  <a:pt x="99" y="492"/>
                </a:cubicBezTo>
                <a:cubicBezTo>
                  <a:pt x="0" y="540"/>
                  <a:pt x="33" y="540"/>
                  <a:pt x="114" y="513"/>
                </a:cubicBezTo>
                <a:cubicBezTo>
                  <a:pt x="195" y="477"/>
                  <a:pt x="414" y="423"/>
                  <a:pt x="573" y="444"/>
                </a:cubicBezTo>
                <a:close/>
              </a:path>
            </a:pathLst>
          </a:custGeom>
          <a:gradFill rotWithShape="1">
            <a:gsLst>
              <a:gs pos="0">
                <a:srgbClr val="DE91FD"/>
              </a:gs>
              <a:gs pos="100000">
                <a:srgbClr val="990099">
                  <a:alpha val="89998"/>
                </a:srgbClr>
              </a:gs>
            </a:gsLst>
            <a:lin ang="0" scaled="1"/>
          </a:gradFill>
          <a:ln>
            <a:noFill/>
          </a:ln>
          <a:extLst>
            <a:ext uri="{91240B29-F687-4F45-9708-019B960494DF}">
              <a14:hiddenLine xmlns:a14="http://schemas.microsoft.com/office/drawing/2010/main" w="3175" cmpd="sng">
                <a:solidFill>
                  <a:srgbClr val="000000"/>
                </a:solidFill>
                <a:round/>
                <a:headEnd/>
                <a:tailEnd/>
              </a14:hiddenLine>
            </a:ext>
          </a:extLst>
        </p:spPr>
        <p:txBody>
          <a:bodyPr/>
          <a:lstStyle/>
          <a:p>
            <a:endParaRPr lang="en-GB"/>
          </a:p>
        </p:txBody>
      </p:sp>
      <p:pic>
        <p:nvPicPr>
          <p:cNvPr id="8197" name="Picture 8"/>
          <p:cNvPicPr>
            <a:picLocks noChangeAspect="1" noChangeArrowheads="1"/>
          </p:cNvPicPr>
          <p:nvPr/>
        </p:nvPicPr>
        <p:blipFill>
          <a:blip r:embed="rId3">
            <a:extLst>
              <a:ext uri="{28A0092B-C50C-407E-A947-70E740481C1C}">
                <a14:useLocalDpi xmlns:a14="http://schemas.microsoft.com/office/drawing/2010/main" val="0"/>
              </a:ext>
            </a:extLst>
          </a:blip>
          <a:srcRect l="47244" t="14174" r="44292" b="7086"/>
          <a:stretch>
            <a:fillRect/>
          </a:stretch>
        </p:blipFill>
        <p:spPr bwMode="auto">
          <a:xfrm>
            <a:off x="1" y="0"/>
            <a:ext cx="1032734"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2"/>
          <p:cNvSpPr txBox="1">
            <a:spLocks noRot="1" noChangeArrowheads="1"/>
          </p:cNvSpPr>
          <p:nvPr/>
        </p:nvSpPr>
        <p:spPr bwMode="auto">
          <a:xfrm>
            <a:off x="1290681" y="94524"/>
            <a:ext cx="79644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l" eaLnBrk="1" hangingPunct="1">
              <a:lnSpc>
                <a:spcPct val="85000"/>
              </a:lnSpc>
              <a:defRPr/>
            </a:pPr>
            <a:r>
              <a:rPr lang="en-GB" altLang="en-US" sz="3200" b="1" kern="0" dirty="0">
                <a:solidFill>
                  <a:srgbClr val="005A70"/>
                </a:solidFill>
              </a:rPr>
              <a:t>Conclusions</a:t>
            </a:r>
          </a:p>
        </p:txBody>
      </p:sp>
      <p:sp>
        <p:nvSpPr>
          <p:cNvPr id="2" name="Rectangle 1"/>
          <p:cNvSpPr/>
          <p:nvPr/>
        </p:nvSpPr>
        <p:spPr>
          <a:xfrm>
            <a:off x="1179513" y="767023"/>
            <a:ext cx="7719185" cy="6494085"/>
          </a:xfrm>
          <a:prstGeom prst="rect">
            <a:avLst/>
          </a:prstGeom>
        </p:spPr>
        <p:txBody>
          <a:bodyPr wrap="square">
            <a:spAutoFit/>
          </a:bodyPr>
          <a:lstStyle/>
          <a:p>
            <a:pPr marL="342900" indent="-342900">
              <a:buAutoNum type="arabicPeriod"/>
              <a:defRPr/>
            </a:pPr>
            <a:r>
              <a:rPr lang="en-GB" dirty="0"/>
              <a:t>Worrying evidence that freshwater plant diversity is declining in our highest quality ponds in semi-natural landscapes and on reserves</a:t>
            </a:r>
          </a:p>
          <a:p>
            <a:pPr marL="342900" indent="-342900">
              <a:buAutoNum type="arabicPeriod"/>
              <a:defRPr/>
            </a:pPr>
            <a:endParaRPr lang="en-GB" sz="500" dirty="0"/>
          </a:p>
          <a:p>
            <a:pPr marL="342900" indent="-342900">
              <a:buAutoNum type="arabicPeriod"/>
              <a:defRPr/>
            </a:pPr>
            <a:r>
              <a:rPr lang="en-GB" dirty="0"/>
              <a:t>Both the number of species, and number of rare species is declining</a:t>
            </a:r>
          </a:p>
          <a:p>
            <a:pPr marL="342900" indent="-342900">
              <a:buAutoNum type="arabicPeriod"/>
              <a:defRPr/>
            </a:pPr>
            <a:endParaRPr lang="en-GB" sz="500" dirty="0"/>
          </a:p>
          <a:p>
            <a:pPr marL="342900" indent="-342900">
              <a:buAutoNum type="arabicPeriod"/>
              <a:defRPr/>
            </a:pPr>
            <a:r>
              <a:rPr lang="en-GB" dirty="0"/>
              <a:t>This is important because these ponds are biodiversity hotspots that support rich communities a high numbers of rare species</a:t>
            </a:r>
          </a:p>
          <a:p>
            <a:pPr marL="342900" indent="-342900">
              <a:buAutoNum type="arabicPeriod"/>
              <a:defRPr/>
            </a:pPr>
            <a:endParaRPr lang="en-GB" sz="500" dirty="0"/>
          </a:p>
          <a:p>
            <a:pPr marL="342900" indent="-342900">
              <a:buAutoNum type="arabicPeriod"/>
              <a:defRPr/>
            </a:pPr>
            <a:r>
              <a:rPr lang="en-GB" dirty="0"/>
              <a:t>Declines are partly linked to declines in stock grazing and to greater shade from scrub growing up around ponds</a:t>
            </a:r>
          </a:p>
          <a:p>
            <a:pPr marL="342900" indent="-342900">
              <a:buAutoNum type="arabicPeriod"/>
              <a:defRPr/>
            </a:pPr>
            <a:endParaRPr lang="en-GB" sz="500" dirty="0"/>
          </a:p>
          <a:p>
            <a:pPr marL="342900" indent="-342900">
              <a:buAutoNum type="arabicPeriod"/>
              <a:defRPr/>
            </a:pPr>
            <a:r>
              <a:rPr lang="en-GB" dirty="0"/>
              <a:t>Ponds fared better if protected within large, wet, semi-natural places</a:t>
            </a:r>
          </a:p>
          <a:p>
            <a:pPr marL="342900" indent="-342900">
              <a:buAutoNum type="arabicPeriod"/>
              <a:defRPr/>
            </a:pPr>
            <a:endParaRPr lang="en-GB" sz="1000" dirty="0"/>
          </a:p>
          <a:p>
            <a:pPr marL="342900" indent="-342900">
              <a:buAutoNum type="arabicPeriod"/>
              <a:defRPr/>
            </a:pPr>
            <a:endParaRPr lang="en-GB" sz="500" dirty="0"/>
          </a:p>
          <a:p>
            <a:pPr>
              <a:defRPr/>
            </a:pPr>
            <a:r>
              <a:rPr lang="en-GB" b="1" dirty="0">
                <a:solidFill>
                  <a:srgbClr val="005A70"/>
                </a:solidFill>
              </a:rPr>
              <a:t>Answers</a:t>
            </a:r>
          </a:p>
          <a:p>
            <a:pPr>
              <a:defRPr/>
            </a:pPr>
            <a:endParaRPr lang="en-GB" sz="600" b="1" dirty="0"/>
          </a:p>
          <a:p>
            <a:pPr marL="182563" indent="-182563">
              <a:defRPr/>
            </a:pPr>
            <a:r>
              <a:rPr lang="en-GB" dirty="0"/>
              <a:t>-  Maintain (re-introduce) semi-natural grazing around  ponds</a:t>
            </a:r>
          </a:p>
          <a:p>
            <a:pPr marL="182563" indent="-182563">
              <a:buFontTx/>
              <a:buChar char="-"/>
              <a:defRPr/>
            </a:pPr>
            <a:endParaRPr lang="en-GB" sz="500" dirty="0"/>
          </a:p>
          <a:p>
            <a:pPr marL="182563" indent="-182563">
              <a:buFontTx/>
              <a:buChar char="-"/>
              <a:defRPr/>
            </a:pPr>
            <a:r>
              <a:rPr lang="en-GB" dirty="0"/>
              <a:t>Remove/control dense shade to stop </a:t>
            </a:r>
            <a:r>
              <a:rPr lang="en-GB" i="1" dirty="0"/>
              <a:t>new</a:t>
            </a:r>
            <a:r>
              <a:rPr lang="en-GB" dirty="0"/>
              <a:t> tree and scrub growing up around ponds </a:t>
            </a:r>
            <a:r>
              <a:rPr lang="en-GB" sz="1400" dirty="0"/>
              <a:t>(some exceptions – so still worth risk-assessing sites e.g. a botanical survey prior to management)</a:t>
            </a:r>
          </a:p>
          <a:p>
            <a:pPr marL="182563" indent="-182563">
              <a:buFontTx/>
              <a:buChar char="-"/>
              <a:defRPr/>
            </a:pPr>
            <a:endParaRPr lang="en-GB" sz="500" dirty="0"/>
          </a:p>
          <a:p>
            <a:pPr marL="182563" indent="-182563">
              <a:buFontTx/>
              <a:buChar char="-"/>
              <a:defRPr/>
            </a:pPr>
            <a:r>
              <a:rPr lang="en-GB" dirty="0"/>
              <a:t>Wet-up areas to maintain the area and connectivity of wet bits (pond creation, raised groundwater levels if appropriate)</a:t>
            </a:r>
          </a:p>
          <a:p>
            <a:pPr marL="182563" indent="-182563">
              <a:buFontTx/>
              <a:buChar char="-"/>
              <a:defRPr/>
            </a:pPr>
            <a:endParaRPr lang="en-GB" sz="500" dirty="0"/>
          </a:p>
          <a:p>
            <a:pPr marL="182563" indent="-182563">
              <a:buFontTx/>
              <a:buChar char="-"/>
              <a:defRPr/>
            </a:pPr>
            <a:r>
              <a:rPr lang="en-GB" dirty="0"/>
              <a:t>Increase area of semi-natural buffer around even nature-reserve ponds</a:t>
            </a:r>
          </a:p>
          <a:p>
            <a:pPr marL="182563" indent="-182563">
              <a:buFontTx/>
              <a:buChar char="-"/>
              <a:defRPr/>
            </a:pPr>
            <a:endParaRPr lang="en-GB" sz="500" dirty="0"/>
          </a:p>
          <a:p>
            <a:pPr marL="182563" indent="-182563">
              <a:defRPr/>
            </a:pPr>
            <a:r>
              <a:rPr lang="en-GB" dirty="0"/>
              <a:t>- Regular monitoring so that losses can be prevented not observed</a:t>
            </a:r>
          </a:p>
          <a:p>
            <a:pPr marL="182563" indent="-182563">
              <a:buFontTx/>
              <a:buChar char="-"/>
              <a:defRPr/>
            </a:pPr>
            <a:endParaRPr lang="en-GB" dirty="0"/>
          </a:p>
          <a:p>
            <a:pPr marL="6350" indent="-6350">
              <a:defRPr/>
            </a:pPr>
            <a:endParaRPr lang="en-GB" sz="900" dirty="0"/>
          </a:p>
          <a:p>
            <a:pPr marL="6350" indent="-6350">
              <a:defRPr/>
            </a:pPr>
            <a:r>
              <a:rPr lang="en-GB" b="1" dirty="0"/>
              <a:t> </a:t>
            </a:r>
            <a:endParaRPr lang="en-GB" sz="900" dirty="0"/>
          </a:p>
        </p:txBody>
      </p:sp>
    </p:spTree>
    <p:extLst>
      <p:ext uri="{BB962C8B-B14F-4D97-AF65-F5344CB8AC3E}">
        <p14:creationId xmlns:p14="http://schemas.microsoft.com/office/powerpoint/2010/main" val="13310248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1437682" y="1078261"/>
            <a:ext cx="6268635" cy="4701478"/>
          </a:xfrm>
          <a:prstGeom prst="rect">
            <a:avLst/>
          </a:prstGeom>
          <a:ln>
            <a:solidFill>
              <a:schemeClr val="bg1">
                <a:lumMod val="75000"/>
              </a:schemeClr>
            </a:solidFill>
          </a:ln>
        </p:spPr>
      </p:pic>
    </p:spTree>
    <p:extLst>
      <p:ext uri="{BB962C8B-B14F-4D97-AF65-F5344CB8AC3E}">
        <p14:creationId xmlns:p14="http://schemas.microsoft.com/office/powerpoint/2010/main" val="21416619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9"/>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3" name="Text Box 22"/>
          <p:cNvSpPr txBox="1">
            <a:spLocks noChangeArrowheads="1"/>
          </p:cNvSpPr>
          <p:nvPr/>
        </p:nvSpPr>
        <p:spPr bwMode="auto">
          <a:xfrm>
            <a:off x="165126" y="2596404"/>
            <a:ext cx="2286000" cy="1571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1"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Strategic fencing</a:t>
            </a:r>
            <a:r>
              <a:rPr kumimoji="0" lang="en-US" altLang="en-US"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b="1" i="0" u="sng"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better</a:t>
            </a:r>
            <a:r>
              <a:rPr kumimoji="0" lang="en-US" altLang="en-US"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8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Winter </a:t>
            </a: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all edges outside the fence (brown areas) are wet and heavily poached by stock creating open muddy substrates (reduces competition so rarer plants can grow later in the year)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4" name="Text Box 23"/>
          <p:cNvSpPr txBox="1">
            <a:spLocks noChangeArrowheads="1"/>
          </p:cNvSpPr>
          <p:nvPr/>
        </p:nvSpPr>
        <p:spPr bwMode="auto">
          <a:xfrm>
            <a:off x="476068" y="4450933"/>
            <a:ext cx="2157434" cy="216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eaLnBrk="0" hangingPunct="0"/>
            <a:r>
              <a:rPr kumimoji="0" lang="en-US" altLang="en-US" sz="11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Summer</a:t>
            </a: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 some pond edges are now dry </a:t>
            </a:r>
            <a:r>
              <a:rPr kumimoji="0" lang="en-US" altLang="en-US" sz="11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and</a:t>
            </a: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have </a:t>
            </a:r>
            <a:r>
              <a:rPr kumimoji="0" lang="en-US" altLang="en-US" sz="11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no</a:t>
            </a: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access to water for stock </a:t>
            </a:r>
            <a:r>
              <a:rPr lang="en-US" altLang="en-US" sz="1100" dirty="0">
                <a:latin typeface="Arial" panose="020B0604020202020204" pitchFamily="34" charset="0"/>
                <a:ea typeface="Times New Roman" panose="02020603050405020304" pitchFamily="18" charset="0"/>
                <a:cs typeface="Arial" panose="020B0604020202020204" pitchFamily="34" charset="0"/>
              </a:rPr>
              <a:t>(lime green area):</a:t>
            </a:r>
            <a:r>
              <a:rPr kumimoji="0" lang="en-US" altLang="en-US" sz="1100" b="0" i="0" u="none" strike="noStrike" cap="none" normalizeH="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t</a:t>
            </a: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he bare edges here are minimally poached, which now allows uncommon plants to grow, flower and fruit. </a:t>
            </a:r>
          </a:p>
          <a:p>
            <a:pPr lvl="0" eaLnBrk="0" hangingPunct="0"/>
            <a:endParaRPr kumimoji="0" lang="en-US" altLang="en-US" sz="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lvl="0" eaLnBrk="0" hangingPunct="0"/>
            <a:r>
              <a:rPr kumimoji="0" lang="en-US" altLang="en-US" sz="1100" b="0" i="0" u="none" strike="noStrike" cap="none" normalizeH="0" baseline="0" dirty="0">
                <a:ln>
                  <a:noFill/>
                </a:ln>
                <a:solidFill>
                  <a:schemeClr val="tx1"/>
                </a:solidFill>
                <a:effectLst/>
                <a:latin typeface="Arial" panose="020B0604020202020204" pitchFamily="34" charset="0"/>
              </a:rPr>
              <a:t>Uncommon plants also grow where stock can easily reach over the fence close to the water’s edge (intermediate disturbance)</a:t>
            </a:r>
          </a:p>
        </p:txBody>
      </p:sp>
      <p:sp>
        <p:nvSpPr>
          <p:cNvPr id="34" name="Rectangle 35"/>
          <p:cNvSpPr>
            <a:spLocks noChangeArrowheads="1"/>
          </p:cNvSpPr>
          <p:nvPr/>
        </p:nvSpPr>
        <p:spPr bwMode="auto">
          <a:xfrm>
            <a:off x="41816" y="949895"/>
            <a:ext cx="3520364"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b="1"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Typical ‘conservation’ fencing </a:t>
            </a:r>
            <a:r>
              <a:rPr kumimoji="0" lang="en-GB"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all or nothing</a:t>
            </a:r>
            <a:endParaRPr kumimoji="0" lang="en-GB" altLang="en-US" sz="600" b="0" i="0" u="none" strike="noStrike" cap="none" normalizeH="0" baseline="0" dirty="0">
              <a:ln>
                <a:noFill/>
              </a:ln>
              <a:solidFill>
                <a:schemeClr val="tx1"/>
              </a:solidFill>
              <a:effectLst/>
            </a:endParaRPr>
          </a:p>
        </p:txBody>
      </p:sp>
      <p:sp>
        <p:nvSpPr>
          <p:cNvPr id="35" name="Rectangle 38"/>
          <p:cNvSpPr>
            <a:spLocks noChangeArrowheads="1"/>
          </p:cNvSpPr>
          <p:nvPr/>
        </p:nvSpPr>
        <p:spPr bwMode="auto">
          <a:xfrm>
            <a:off x="152400" y="6096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36" name="Picture 3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82646" y="3834849"/>
            <a:ext cx="1633195" cy="1154921"/>
          </a:xfrm>
          <a:prstGeom prst="rect">
            <a:avLst/>
          </a:prstGeom>
          <a:ln>
            <a:solidFill>
              <a:schemeClr val="bg1">
                <a:lumMod val="85000"/>
              </a:schemeClr>
            </a:solidFill>
          </a:ln>
        </p:spPr>
      </p:pic>
      <p:pic>
        <p:nvPicPr>
          <p:cNvPr id="38" name="Picture 3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flipV="1">
            <a:off x="2617693" y="5286321"/>
            <a:ext cx="1498901" cy="1165860"/>
          </a:xfrm>
          <a:prstGeom prst="rect">
            <a:avLst/>
          </a:prstGeom>
          <a:ln>
            <a:solidFill>
              <a:schemeClr val="bg1">
                <a:lumMod val="85000"/>
              </a:schemeClr>
            </a:solidFill>
          </a:ln>
        </p:spPr>
      </p:pic>
      <p:pic>
        <p:nvPicPr>
          <p:cNvPr id="39" name="Picture 3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83382" y="5417035"/>
            <a:ext cx="1597448" cy="1198086"/>
          </a:xfrm>
          <a:prstGeom prst="rect">
            <a:avLst/>
          </a:prstGeom>
          <a:ln>
            <a:solidFill>
              <a:schemeClr val="bg1">
                <a:lumMod val="85000"/>
              </a:schemeClr>
            </a:solidFill>
          </a:ln>
        </p:spPr>
      </p:pic>
      <p:pic>
        <p:nvPicPr>
          <p:cNvPr id="41" name="Picture 4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73343" y="829266"/>
            <a:ext cx="3043208" cy="2282406"/>
          </a:xfrm>
          <a:prstGeom prst="rect">
            <a:avLst/>
          </a:prstGeom>
          <a:ln>
            <a:solidFill>
              <a:schemeClr val="bg1">
                <a:lumMod val="85000"/>
              </a:schemeClr>
            </a:solidFill>
          </a:ln>
        </p:spPr>
      </p:pic>
      <p:pic>
        <p:nvPicPr>
          <p:cNvPr id="42" name="Picture 4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6200000">
            <a:off x="7040425" y="3912495"/>
            <a:ext cx="1888498" cy="1416373"/>
          </a:xfrm>
          <a:prstGeom prst="rect">
            <a:avLst/>
          </a:prstGeom>
          <a:ln>
            <a:solidFill>
              <a:schemeClr val="bg1">
                <a:lumMod val="85000"/>
              </a:schemeClr>
            </a:solidFill>
          </a:ln>
        </p:spPr>
      </p:pic>
      <p:sp>
        <p:nvSpPr>
          <p:cNvPr id="43" name="TextBox 42"/>
          <p:cNvSpPr txBox="1"/>
          <p:nvPr/>
        </p:nvSpPr>
        <p:spPr>
          <a:xfrm>
            <a:off x="82516" y="193937"/>
            <a:ext cx="9508359" cy="584775"/>
          </a:xfrm>
          <a:prstGeom prst="rect">
            <a:avLst/>
          </a:prstGeom>
          <a:noFill/>
        </p:spPr>
        <p:txBody>
          <a:bodyPr wrap="square" rtlCol="0">
            <a:spAutoFit/>
          </a:bodyPr>
          <a:lstStyle/>
          <a:p>
            <a:r>
              <a:rPr lang="en-GB" sz="3200" b="1" u="sng" dirty="0">
                <a:solidFill>
                  <a:srgbClr val="005A70"/>
                </a:solidFill>
              </a:rPr>
              <a:t>Strategic fencing</a:t>
            </a:r>
            <a:r>
              <a:rPr lang="en-GB" sz="3200" b="1" dirty="0">
                <a:solidFill>
                  <a:srgbClr val="005A70"/>
                </a:solidFill>
              </a:rPr>
              <a:t>: </a:t>
            </a:r>
            <a:r>
              <a:rPr lang="en-GB" sz="2400" b="1" dirty="0">
                <a:solidFill>
                  <a:srgbClr val="005A70"/>
                </a:solidFill>
              </a:rPr>
              <a:t>extra stuff you learn doing surveys...</a:t>
            </a:r>
          </a:p>
        </p:txBody>
      </p:sp>
      <p:grpSp>
        <p:nvGrpSpPr>
          <p:cNvPr id="4" name="Group 3"/>
          <p:cNvGrpSpPr/>
          <p:nvPr/>
        </p:nvGrpSpPr>
        <p:grpSpPr>
          <a:xfrm>
            <a:off x="1050014" y="1502116"/>
            <a:ext cx="2429941" cy="1041401"/>
            <a:chOff x="1017740" y="1340746"/>
            <a:chExt cx="2429941" cy="1041401"/>
          </a:xfrm>
        </p:grpSpPr>
        <p:sp>
          <p:nvSpPr>
            <p:cNvPr id="25" name="Chord 24"/>
            <p:cNvSpPr/>
            <p:nvPr/>
          </p:nvSpPr>
          <p:spPr>
            <a:xfrm>
              <a:off x="1112520" y="1470287"/>
              <a:ext cx="2194560" cy="777240"/>
            </a:xfrm>
            <a:prstGeom prst="chord">
              <a:avLst>
                <a:gd name="adj1" fmla="val 4456965"/>
                <a:gd name="adj2" fmla="val 17155110"/>
              </a:avLst>
            </a:prstGeom>
            <a:solidFill>
              <a:srgbClr val="009900"/>
            </a:solidFill>
            <a:ln w="3175"/>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47" name="Chord 46"/>
            <p:cNvSpPr/>
            <p:nvPr/>
          </p:nvSpPr>
          <p:spPr>
            <a:xfrm flipH="1">
              <a:off x="1412622" y="1471435"/>
              <a:ext cx="2035059" cy="777240"/>
            </a:xfrm>
            <a:prstGeom prst="chord">
              <a:avLst>
                <a:gd name="adj1" fmla="val 4456965"/>
                <a:gd name="adj2" fmla="val 17155110"/>
              </a:avLst>
            </a:prstGeom>
            <a:solidFill>
              <a:srgbClr val="996633"/>
            </a:solidFill>
            <a:ln w="3175"/>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6" name="Oval 25"/>
            <p:cNvSpPr/>
            <p:nvPr/>
          </p:nvSpPr>
          <p:spPr>
            <a:xfrm>
              <a:off x="1447800" y="1538866"/>
              <a:ext cx="1661160" cy="647700"/>
            </a:xfrm>
            <a:prstGeom prst="ellipse">
              <a:avLst/>
            </a:prstGeom>
            <a:solidFill>
              <a:srgbClr val="005A70"/>
            </a:solidFill>
            <a:ln w="3175"/>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7" name="Rectangle 26"/>
            <p:cNvSpPr/>
            <p:nvPr/>
          </p:nvSpPr>
          <p:spPr>
            <a:xfrm>
              <a:off x="1017740" y="1340746"/>
              <a:ext cx="1370908" cy="1041401"/>
            </a:xfrm>
            <a:prstGeom prst="rect">
              <a:avLst/>
            </a:prstGeom>
            <a:noFill/>
            <a:ln w="12700">
              <a:solidFill>
                <a:schemeClr val="bg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56" name="Group 55"/>
          <p:cNvGrpSpPr/>
          <p:nvPr/>
        </p:nvGrpSpPr>
        <p:grpSpPr>
          <a:xfrm>
            <a:off x="2333102" y="2620887"/>
            <a:ext cx="2208651" cy="977101"/>
            <a:chOff x="2333102" y="2620887"/>
            <a:chExt cx="2208651" cy="977101"/>
          </a:xfrm>
        </p:grpSpPr>
        <p:sp>
          <p:nvSpPr>
            <p:cNvPr id="20" name="Oval 19"/>
            <p:cNvSpPr/>
            <p:nvPr/>
          </p:nvSpPr>
          <p:spPr>
            <a:xfrm>
              <a:off x="2338129" y="2765668"/>
              <a:ext cx="2194560" cy="832320"/>
            </a:xfrm>
            <a:prstGeom prst="ellipse">
              <a:avLst/>
            </a:prstGeom>
            <a:solidFill>
              <a:srgbClr val="009900"/>
            </a:solidFill>
            <a:ln w="3175"/>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solidFill>
                  <a:srgbClr val="009900"/>
                </a:solidFill>
              </a:endParaRPr>
            </a:p>
          </p:txBody>
        </p:sp>
        <p:sp>
          <p:nvSpPr>
            <p:cNvPr id="52" name="Freeform 51"/>
            <p:cNvSpPr/>
            <p:nvPr/>
          </p:nvSpPr>
          <p:spPr>
            <a:xfrm>
              <a:off x="4017818" y="2829098"/>
              <a:ext cx="523935" cy="706582"/>
            </a:xfrm>
            <a:custGeom>
              <a:avLst/>
              <a:gdLst>
                <a:gd name="connsiteX0" fmla="*/ 2771 w 523935"/>
                <a:gd name="connsiteY0" fmla="*/ 0 h 706582"/>
                <a:gd name="connsiteX1" fmla="*/ 279862 w 523935"/>
                <a:gd name="connsiteY1" fmla="*/ 94211 h 706582"/>
                <a:gd name="connsiteX2" fmla="*/ 487680 w 523935"/>
                <a:gd name="connsiteY2" fmla="*/ 252153 h 706582"/>
                <a:gd name="connsiteX3" fmla="*/ 507077 w 523935"/>
                <a:gd name="connsiteY3" fmla="*/ 426720 h 706582"/>
                <a:gd name="connsiteX4" fmla="*/ 310342 w 523935"/>
                <a:gd name="connsiteY4" fmla="*/ 592975 h 706582"/>
                <a:gd name="connsiteX5" fmla="*/ 110837 w 523935"/>
                <a:gd name="connsiteY5" fmla="*/ 670560 h 706582"/>
                <a:gd name="connsiteX6" fmla="*/ 0 w 523935"/>
                <a:gd name="connsiteY6" fmla="*/ 706582 h 706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3935" h="706582">
                  <a:moveTo>
                    <a:pt x="2771" y="0"/>
                  </a:moveTo>
                  <a:cubicBezTo>
                    <a:pt x="100907" y="26092"/>
                    <a:pt x="199044" y="52185"/>
                    <a:pt x="279862" y="94211"/>
                  </a:cubicBezTo>
                  <a:cubicBezTo>
                    <a:pt x="360680" y="136237"/>
                    <a:pt x="449811" y="196735"/>
                    <a:pt x="487680" y="252153"/>
                  </a:cubicBezTo>
                  <a:cubicBezTo>
                    <a:pt x="525549" y="307571"/>
                    <a:pt x="536633" y="369916"/>
                    <a:pt x="507077" y="426720"/>
                  </a:cubicBezTo>
                  <a:cubicBezTo>
                    <a:pt x="477521" y="483524"/>
                    <a:pt x="376382" y="552335"/>
                    <a:pt x="310342" y="592975"/>
                  </a:cubicBezTo>
                  <a:cubicBezTo>
                    <a:pt x="244302" y="633615"/>
                    <a:pt x="162561" y="651626"/>
                    <a:pt x="110837" y="670560"/>
                  </a:cubicBezTo>
                  <a:cubicBezTo>
                    <a:pt x="59113" y="689495"/>
                    <a:pt x="29556" y="698038"/>
                    <a:pt x="0" y="706582"/>
                  </a:cubicBezTo>
                </a:path>
              </a:pathLst>
            </a:custGeom>
            <a:solidFill>
              <a:srgbClr val="996633"/>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663300"/>
                </a:solidFill>
              </a:endParaRPr>
            </a:p>
          </p:txBody>
        </p:sp>
        <p:sp>
          <p:nvSpPr>
            <p:cNvPr id="51" name="Freeform 50"/>
            <p:cNvSpPr/>
            <p:nvPr/>
          </p:nvSpPr>
          <p:spPr>
            <a:xfrm>
              <a:off x="2333102" y="2878975"/>
              <a:ext cx="338054" cy="617912"/>
            </a:xfrm>
            <a:custGeom>
              <a:avLst/>
              <a:gdLst>
                <a:gd name="connsiteX0" fmla="*/ 338054 w 338054"/>
                <a:gd name="connsiteY0" fmla="*/ 0 h 617912"/>
                <a:gd name="connsiteX1" fmla="*/ 96985 w 338054"/>
                <a:gd name="connsiteY1" fmla="*/ 130232 h 617912"/>
                <a:gd name="connsiteX2" fmla="*/ 3 w 338054"/>
                <a:gd name="connsiteY2" fmla="*/ 304800 h 617912"/>
                <a:gd name="connsiteX3" fmla="*/ 99756 w 338054"/>
                <a:gd name="connsiteY3" fmla="*/ 482138 h 617912"/>
                <a:gd name="connsiteX4" fmla="*/ 335283 w 338054"/>
                <a:gd name="connsiteY4" fmla="*/ 606829 h 617912"/>
                <a:gd name="connsiteX5" fmla="*/ 335283 w 338054"/>
                <a:gd name="connsiteY5" fmla="*/ 606829 h 617912"/>
                <a:gd name="connsiteX6" fmla="*/ 338054 w 338054"/>
                <a:gd name="connsiteY6" fmla="*/ 617912 h 617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8054" h="617912">
                  <a:moveTo>
                    <a:pt x="338054" y="0"/>
                  </a:moveTo>
                  <a:cubicBezTo>
                    <a:pt x="245690" y="39716"/>
                    <a:pt x="153327" y="79432"/>
                    <a:pt x="96985" y="130232"/>
                  </a:cubicBezTo>
                  <a:cubicBezTo>
                    <a:pt x="40643" y="181032"/>
                    <a:pt x="-459" y="246149"/>
                    <a:pt x="3" y="304800"/>
                  </a:cubicBezTo>
                  <a:cubicBezTo>
                    <a:pt x="465" y="363451"/>
                    <a:pt x="43876" y="431800"/>
                    <a:pt x="99756" y="482138"/>
                  </a:cubicBezTo>
                  <a:cubicBezTo>
                    <a:pt x="155636" y="532476"/>
                    <a:pt x="335283" y="606829"/>
                    <a:pt x="335283" y="606829"/>
                  </a:cubicBezTo>
                  <a:lnTo>
                    <a:pt x="335283" y="606829"/>
                  </a:lnTo>
                  <a:lnTo>
                    <a:pt x="338054" y="617912"/>
                  </a:lnTo>
                </a:path>
              </a:pathLst>
            </a:custGeom>
            <a:solidFill>
              <a:srgbClr val="996633"/>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663300"/>
                </a:solidFill>
              </a:endParaRPr>
            </a:p>
          </p:txBody>
        </p:sp>
        <p:sp>
          <p:nvSpPr>
            <p:cNvPr id="21" name="Oval 20"/>
            <p:cNvSpPr/>
            <p:nvPr/>
          </p:nvSpPr>
          <p:spPr>
            <a:xfrm>
              <a:off x="2673409" y="2841868"/>
              <a:ext cx="1661160" cy="693600"/>
            </a:xfrm>
            <a:prstGeom prst="ellipse">
              <a:avLst/>
            </a:prstGeom>
            <a:solidFill>
              <a:srgbClr val="005A70"/>
            </a:solidFill>
            <a:ln w="3175"/>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2" name="Rectangle 21"/>
            <p:cNvSpPr/>
            <p:nvPr/>
          </p:nvSpPr>
          <p:spPr>
            <a:xfrm>
              <a:off x="2673409" y="2620887"/>
              <a:ext cx="1341120" cy="977101"/>
            </a:xfrm>
            <a:prstGeom prst="rect">
              <a:avLst/>
            </a:prstGeom>
            <a:noFill/>
            <a:ln w="12700">
              <a:solidFill>
                <a:schemeClr val="bg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72" name="Group 71"/>
          <p:cNvGrpSpPr/>
          <p:nvPr/>
        </p:nvGrpSpPr>
        <p:grpSpPr>
          <a:xfrm>
            <a:off x="4435734" y="3834849"/>
            <a:ext cx="2457455" cy="1225897"/>
            <a:chOff x="4684538" y="4082523"/>
            <a:chExt cx="2208651" cy="978223"/>
          </a:xfrm>
        </p:grpSpPr>
        <p:sp>
          <p:nvSpPr>
            <p:cNvPr id="64" name="Oval 63"/>
            <p:cNvSpPr/>
            <p:nvPr/>
          </p:nvSpPr>
          <p:spPr>
            <a:xfrm>
              <a:off x="4689565" y="4227304"/>
              <a:ext cx="2194560" cy="832320"/>
            </a:xfrm>
            <a:prstGeom prst="ellipse">
              <a:avLst/>
            </a:prstGeom>
            <a:solidFill>
              <a:srgbClr val="009900"/>
            </a:solidFill>
            <a:ln w="3175"/>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solidFill>
                  <a:srgbClr val="009900"/>
                </a:solidFill>
              </a:endParaRPr>
            </a:p>
          </p:txBody>
        </p:sp>
        <p:sp>
          <p:nvSpPr>
            <p:cNvPr id="66" name="Freeform 65"/>
            <p:cNvSpPr/>
            <p:nvPr/>
          </p:nvSpPr>
          <p:spPr>
            <a:xfrm>
              <a:off x="6369254" y="4290734"/>
              <a:ext cx="523935" cy="706582"/>
            </a:xfrm>
            <a:custGeom>
              <a:avLst/>
              <a:gdLst>
                <a:gd name="connsiteX0" fmla="*/ 2771 w 523935"/>
                <a:gd name="connsiteY0" fmla="*/ 0 h 706582"/>
                <a:gd name="connsiteX1" fmla="*/ 279862 w 523935"/>
                <a:gd name="connsiteY1" fmla="*/ 94211 h 706582"/>
                <a:gd name="connsiteX2" fmla="*/ 487680 w 523935"/>
                <a:gd name="connsiteY2" fmla="*/ 252153 h 706582"/>
                <a:gd name="connsiteX3" fmla="*/ 507077 w 523935"/>
                <a:gd name="connsiteY3" fmla="*/ 426720 h 706582"/>
                <a:gd name="connsiteX4" fmla="*/ 310342 w 523935"/>
                <a:gd name="connsiteY4" fmla="*/ 592975 h 706582"/>
                <a:gd name="connsiteX5" fmla="*/ 110837 w 523935"/>
                <a:gd name="connsiteY5" fmla="*/ 670560 h 706582"/>
                <a:gd name="connsiteX6" fmla="*/ 0 w 523935"/>
                <a:gd name="connsiteY6" fmla="*/ 706582 h 706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3935" h="706582">
                  <a:moveTo>
                    <a:pt x="2771" y="0"/>
                  </a:moveTo>
                  <a:cubicBezTo>
                    <a:pt x="100907" y="26092"/>
                    <a:pt x="199044" y="52185"/>
                    <a:pt x="279862" y="94211"/>
                  </a:cubicBezTo>
                  <a:cubicBezTo>
                    <a:pt x="360680" y="136237"/>
                    <a:pt x="449811" y="196735"/>
                    <a:pt x="487680" y="252153"/>
                  </a:cubicBezTo>
                  <a:cubicBezTo>
                    <a:pt x="525549" y="307571"/>
                    <a:pt x="536633" y="369916"/>
                    <a:pt x="507077" y="426720"/>
                  </a:cubicBezTo>
                  <a:cubicBezTo>
                    <a:pt x="477521" y="483524"/>
                    <a:pt x="376382" y="552335"/>
                    <a:pt x="310342" y="592975"/>
                  </a:cubicBezTo>
                  <a:cubicBezTo>
                    <a:pt x="244302" y="633615"/>
                    <a:pt x="162561" y="651626"/>
                    <a:pt x="110837" y="670560"/>
                  </a:cubicBezTo>
                  <a:cubicBezTo>
                    <a:pt x="59113" y="689495"/>
                    <a:pt x="29556" y="698038"/>
                    <a:pt x="0" y="706582"/>
                  </a:cubicBezTo>
                </a:path>
              </a:pathLst>
            </a:custGeom>
            <a:solidFill>
              <a:srgbClr val="996633"/>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96633"/>
                </a:solidFill>
              </a:endParaRPr>
            </a:p>
          </p:txBody>
        </p:sp>
        <p:sp>
          <p:nvSpPr>
            <p:cNvPr id="71" name="Freeform 70"/>
            <p:cNvSpPr/>
            <p:nvPr/>
          </p:nvSpPr>
          <p:spPr>
            <a:xfrm>
              <a:off x="4983382" y="4585526"/>
              <a:ext cx="1382583" cy="475220"/>
            </a:xfrm>
            <a:custGeom>
              <a:avLst/>
              <a:gdLst>
                <a:gd name="connsiteX0" fmla="*/ 0 w 1367145"/>
                <a:gd name="connsiteY0" fmla="*/ 112572 h 248645"/>
                <a:gd name="connsiteX1" fmla="*/ 100723 w 1367145"/>
                <a:gd name="connsiteY1" fmla="*/ 154046 h 248645"/>
                <a:gd name="connsiteX2" fmla="*/ 280443 w 1367145"/>
                <a:gd name="connsiteY2" fmla="*/ 193545 h 248645"/>
                <a:gd name="connsiteX3" fmla="*/ 499662 w 1367145"/>
                <a:gd name="connsiteY3" fmla="*/ 225144 h 248645"/>
                <a:gd name="connsiteX4" fmla="*/ 667532 w 1367145"/>
                <a:gd name="connsiteY4" fmla="*/ 246869 h 248645"/>
                <a:gd name="connsiteX5" fmla="*/ 922300 w 1367145"/>
                <a:gd name="connsiteY5" fmla="*/ 244894 h 248645"/>
                <a:gd name="connsiteX6" fmla="*/ 1157319 w 1367145"/>
                <a:gd name="connsiteY6" fmla="*/ 225144 h 248645"/>
                <a:gd name="connsiteX7" fmla="*/ 1352838 w 1367145"/>
                <a:gd name="connsiteY7" fmla="*/ 183670 h 248645"/>
                <a:gd name="connsiteX8" fmla="*/ 1337039 w 1367145"/>
                <a:gd name="connsiteY8" fmla="*/ 0 h 248645"/>
                <a:gd name="connsiteX0" fmla="*/ 0 w 1367145"/>
                <a:gd name="connsiteY0" fmla="*/ 112572 h 248645"/>
                <a:gd name="connsiteX1" fmla="*/ 100723 w 1367145"/>
                <a:gd name="connsiteY1" fmla="*/ 154046 h 248645"/>
                <a:gd name="connsiteX2" fmla="*/ 280443 w 1367145"/>
                <a:gd name="connsiteY2" fmla="*/ 193545 h 248645"/>
                <a:gd name="connsiteX3" fmla="*/ 499662 w 1367145"/>
                <a:gd name="connsiteY3" fmla="*/ 225144 h 248645"/>
                <a:gd name="connsiteX4" fmla="*/ 667532 w 1367145"/>
                <a:gd name="connsiteY4" fmla="*/ 246869 h 248645"/>
                <a:gd name="connsiteX5" fmla="*/ 922300 w 1367145"/>
                <a:gd name="connsiteY5" fmla="*/ 244894 h 248645"/>
                <a:gd name="connsiteX6" fmla="*/ 1157319 w 1367145"/>
                <a:gd name="connsiteY6" fmla="*/ 225144 h 248645"/>
                <a:gd name="connsiteX7" fmla="*/ 1352838 w 1367145"/>
                <a:gd name="connsiteY7" fmla="*/ 183670 h 248645"/>
                <a:gd name="connsiteX8" fmla="*/ 1337039 w 1367145"/>
                <a:gd name="connsiteY8" fmla="*/ 0 h 248645"/>
                <a:gd name="connsiteX0" fmla="*/ 0 w 1354883"/>
                <a:gd name="connsiteY0" fmla="*/ 112572 h 248645"/>
                <a:gd name="connsiteX1" fmla="*/ 100723 w 1354883"/>
                <a:gd name="connsiteY1" fmla="*/ 154046 h 248645"/>
                <a:gd name="connsiteX2" fmla="*/ 280443 w 1354883"/>
                <a:gd name="connsiteY2" fmla="*/ 193545 h 248645"/>
                <a:gd name="connsiteX3" fmla="*/ 499662 w 1354883"/>
                <a:gd name="connsiteY3" fmla="*/ 225144 h 248645"/>
                <a:gd name="connsiteX4" fmla="*/ 667532 w 1354883"/>
                <a:gd name="connsiteY4" fmla="*/ 246869 h 248645"/>
                <a:gd name="connsiteX5" fmla="*/ 922300 w 1354883"/>
                <a:gd name="connsiteY5" fmla="*/ 244894 h 248645"/>
                <a:gd name="connsiteX6" fmla="*/ 1157319 w 1354883"/>
                <a:gd name="connsiteY6" fmla="*/ 225144 h 248645"/>
                <a:gd name="connsiteX7" fmla="*/ 1352838 w 1354883"/>
                <a:gd name="connsiteY7" fmla="*/ 183670 h 248645"/>
                <a:gd name="connsiteX8" fmla="*/ 1337039 w 1354883"/>
                <a:gd name="connsiteY8" fmla="*/ 0 h 248645"/>
                <a:gd name="connsiteX0" fmla="*/ 0 w 1354883"/>
                <a:gd name="connsiteY0" fmla="*/ 112572 h 248645"/>
                <a:gd name="connsiteX1" fmla="*/ 100723 w 1354883"/>
                <a:gd name="connsiteY1" fmla="*/ 154046 h 248645"/>
                <a:gd name="connsiteX2" fmla="*/ 280443 w 1354883"/>
                <a:gd name="connsiteY2" fmla="*/ 193545 h 248645"/>
                <a:gd name="connsiteX3" fmla="*/ 499662 w 1354883"/>
                <a:gd name="connsiteY3" fmla="*/ 225144 h 248645"/>
                <a:gd name="connsiteX4" fmla="*/ 667532 w 1354883"/>
                <a:gd name="connsiteY4" fmla="*/ 246869 h 248645"/>
                <a:gd name="connsiteX5" fmla="*/ 922300 w 1354883"/>
                <a:gd name="connsiteY5" fmla="*/ 244894 h 248645"/>
                <a:gd name="connsiteX6" fmla="*/ 1157319 w 1354883"/>
                <a:gd name="connsiteY6" fmla="*/ 225144 h 248645"/>
                <a:gd name="connsiteX7" fmla="*/ 1352838 w 1354883"/>
                <a:gd name="connsiteY7" fmla="*/ 183670 h 248645"/>
                <a:gd name="connsiteX8" fmla="*/ 1337039 w 1354883"/>
                <a:gd name="connsiteY8" fmla="*/ 0 h 248645"/>
                <a:gd name="connsiteX0" fmla="*/ 0 w 1354883"/>
                <a:gd name="connsiteY0" fmla="*/ 112572 h 248213"/>
                <a:gd name="connsiteX1" fmla="*/ 100723 w 1354883"/>
                <a:gd name="connsiteY1" fmla="*/ 154046 h 248213"/>
                <a:gd name="connsiteX2" fmla="*/ 280443 w 1354883"/>
                <a:gd name="connsiteY2" fmla="*/ 193545 h 248213"/>
                <a:gd name="connsiteX3" fmla="*/ 499662 w 1354883"/>
                <a:gd name="connsiteY3" fmla="*/ 231069 h 248213"/>
                <a:gd name="connsiteX4" fmla="*/ 667532 w 1354883"/>
                <a:gd name="connsiteY4" fmla="*/ 246869 h 248213"/>
                <a:gd name="connsiteX5" fmla="*/ 922300 w 1354883"/>
                <a:gd name="connsiteY5" fmla="*/ 244894 h 248213"/>
                <a:gd name="connsiteX6" fmla="*/ 1157319 w 1354883"/>
                <a:gd name="connsiteY6" fmla="*/ 225144 h 248213"/>
                <a:gd name="connsiteX7" fmla="*/ 1352838 w 1354883"/>
                <a:gd name="connsiteY7" fmla="*/ 183670 h 248213"/>
                <a:gd name="connsiteX8" fmla="*/ 1337039 w 1354883"/>
                <a:gd name="connsiteY8" fmla="*/ 0 h 248213"/>
                <a:gd name="connsiteX0" fmla="*/ 0 w 1354883"/>
                <a:gd name="connsiteY0" fmla="*/ 112572 h 248213"/>
                <a:gd name="connsiteX1" fmla="*/ 100723 w 1354883"/>
                <a:gd name="connsiteY1" fmla="*/ 154046 h 248213"/>
                <a:gd name="connsiteX2" fmla="*/ 274519 w 1354883"/>
                <a:gd name="connsiteY2" fmla="*/ 193545 h 248213"/>
                <a:gd name="connsiteX3" fmla="*/ 499662 w 1354883"/>
                <a:gd name="connsiteY3" fmla="*/ 231069 h 248213"/>
                <a:gd name="connsiteX4" fmla="*/ 667532 w 1354883"/>
                <a:gd name="connsiteY4" fmla="*/ 246869 h 248213"/>
                <a:gd name="connsiteX5" fmla="*/ 922300 w 1354883"/>
                <a:gd name="connsiteY5" fmla="*/ 244894 h 248213"/>
                <a:gd name="connsiteX6" fmla="*/ 1157319 w 1354883"/>
                <a:gd name="connsiteY6" fmla="*/ 225144 h 248213"/>
                <a:gd name="connsiteX7" fmla="*/ 1352838 w 1354883"/>
                <a:gd name="connsiteY7" fmla="*/ 183670 h 248213"/>
                <a:gd name="connsiteX8" fmla="*/ 1337039 w 1354883"/>
                <a:gd name="connsiteY8" fmla="*/ 0 h 248213"/>
                <a:gd name="connsiteX0" fmla="*/ 0 w 1362783"/>
                <a:gd name="connsiteY0" fmla="*/ 126397 h 248213"/>
                <a:gd name="connsiteX1" fmla="*/ 108623 w 1362783"/>
                <a:gd name="connsiteY1" fmla="*/ 154046 h 248213"/>
                <a:gd name="connsiteX2" fmla="*/ 282419 w 1362783"/>
                <a:gd name="connsiteY2" fmla="*/ 193545 h 248213"/>
                <a:gd name="connsiteX3" fmla="*/ 507562 w 1362783"/>
                <a:gd name="connsiteY3" fmla="*/ 231069 h 248213"/>
                <a:gd name="connsiteX4" fmla="*/ 675432 w 1362783"/>
                <a:gd name="connsiteY4" fmla="*/ 246869 h 248213"/>
                <a:gd name="connsiteX5" fmla="*/ 930200 w 1362783"/>
                <a:gd name="connsiteY5" fmla="*/ 244894 h 248213"/>
                <a:gd name="connsiteX6" fmla="*/ 1165219 w 1362783"/>
                <a:gd name="connsiteY6" fmla="*/ 225144 h 248213"/>
                <a:gd name="connsiteX7" fmla="*/ 1360738 w 1362783"/>
                <a:gd name="connsiteY7" fmla="*/ 183670 h 248213"/>
                <a:gd name="connsiteX8" fmla="*/ 1344939 w 1362783"/>
                <a:gd name="connsiteY8" fmla="*/ 0 h 248213"/>
                <a:gd name="connsiteX0" fmla="*/ 0 w 1360741"/>
                <a:gd name="connsiteY0" fmla="*/ 146146 h 267962"/>
                <a:gd name="connsiteX1" fmla="*/ 108623 w 1360741"/>
                <a:gd name="connsiteY1" fmla="*/ 173795 h 267962"/>
                <a:gd name="connsiteX2" fmla="*/ 282419 w 1360741"/>
                <a:gd name="connsiteY2" fmla="*/ 213294 h 267962"/>
                <a:gd name="connsiteX3" fmla="*/ 507562 w 1360741"/>
                <a:gd name="connsiteY3" fmla="*/ 250818 h 267962"/>
                <a:gd name="connsiteX4" fmla="*/ 675432 w 1360741"/>
                <a:gd name="connsiteY4" fmla="*/ 266618 h 267962"/>
                <a:gd name="connsiteX5" fmla="*/ 930200 w 1360741"/>
                <a:gd name="connsiteY5" fmla="*/ 264643 h 267962"/>
                <a:gd name="connsiteX6" fmla="*/ 1165219 w 1360741"/>
                <a:gd name="connsiteY6" fmla="*/ 244893 h 267962"/>
                <a:gd name="connsiteX7" fmla="*/ 1360738 w 1360741"/>
                <a:gd name="connsiteY7" fmla="*/ 203419 h 267962"/>
                <a:gd name="connsiteX8" fmla="*/ 104673 w 1360741"/>
                <a:gd name="connsiteY8" fmla="*/ 0 h 267962"/>
                <a:gd name="connsiteX0" fmla="*/ 0 w 1424383"/>
                <a:gd name="connsiteY0" fmla="*/ 146146 h 267962"/>
                <a:gd name="connsiteX1" fmla="*/ 108623 w 1424383"/>
                <a:gd name="connsiteY1" fmla="*/ 173795 h 267962"/>
                <a:gd name="connsiteX2" fmla="*/ 282419 w 1424383"/>
                <a:gd name="connsiteY2" fmla="*/ 213294 h 267962"/>
                <a:gd name="connsiteX3" fmla="*/ 507562 w 1424383"/>
                <a:gd name="connsiteY3" fmla="*/ 250818 h 267962"/>
                <a:gd name="connsiteX4" fmla="*/ 675432 w 1424383"/>
                <a:gd name="connsiteY4" fmla="*/ 266618 h 267962"/>
                <a:gd name="connsiteX5" fmla="*/ 930200 w 1424383"/>
                <a:gd name="connsiteY5" fmla="*/ 264643 h 267962"/>
                <a:gd name="connsiteX6" fmla="*/ 1165219 w 1424383"/>
                <a:gd name="connsiteY6" fmla="*/ 244893 h 267962"/>
                <a:gd name="connsiteX7" fmla="*/ 1360738 w 1424383"/>
                <a:gd name="connsiteY7" fmla="*/ 203419 h 267962"/>
                <a:gd name="connsiteX8" fmla="*/ 1317289 w 1424383"/>
                <a:gd name="connsiteY8" fmla="*/ 25674 h 267962"/>
                <a:gd name="connsiteX9" fmla="*/ 104673 w 1424383"/>
                <a:gd name="connsiteY9" fmla="*/ 0 h 267962"/>
                <a:gd name="connsiteX0" fmla="*/ 0 w 1362577"/>
                <a:gd name="connsiteY0" fmla="*/ 146146 h 267962"/>
                <a:gd name="connsiteX1" fmla="*/ 108623 w 1362577"/>
                <a:gd name="connsiteY1" fmla="*/ 173795 h 267962"/>
                <a:gd name="connsiteX2" fmla="*/ 282419 w 1362577"/>
                <a:gd name="connsiteY2" fmla="*/ 213294 h 267962"/>
                <a:gd name="connsiteX3" fmla="*/ 507562 w 1362577"/>
                <a:gd name="connsiteY3" fmla="*/ 250818 h 267962"/>
                <a:gd name="connsiteX4" fmla="*/ 675432 w 1362577"/>
                <a:gd name="connsiteY4" fmla="*/ 266618 h 267962"/>
                <a:gd name="connsiteX5" fmla="*/ 930200 w 1362577"/>
                <a:gd name="connsiteY5" fmla="*/ 264643 h 267962"/>
                <a:gd name="connsiteX6" fmla="*/ 1165219 w 1362577"/>
                <a:gd name="connsiteY6" fmla="*/ 244893 h 267962"/>
                <a:gd name="connsiteX7" fmla="*/ 1360738 w 1362577"/>
                <a:gd name="connsiteY7" fmla="*/ 203419 h 267962"/>
                <a:gd name="connsiteX8" fmla="*/ 1317289 w 1362577"/>
                <a:gd name="connsiteY8" fmla="*/ 25674 h 267962"/>
                <a:gd name="connsiteX9" fmla="*/ 104673 w 1362577"/>
                <a:gd name="connsiteY9" fmla="*/ 0 h 267962"/>
                <a:gd name="connsiteX0" fmla="*/ 0 w 1374908"/>
                <a:gd name="connsiteY0" fmla="*/ 152829 h 274645"/>
                <a:gd name="connsiteX1" fmla="*/ 108623 w 1374908"/>
                <a:gd name="connsiteY1" fmla="*/ 180478 h 274645"/>
                <a:gd name="connsiteX2" fmla="*/ 282419 w 1374908"/>
                <a:gd name="connsiteY2" fmla="*/ 219977 h 274645"/>
                <a:gd name="connsiteX3" fmla="*/ 507562 w 1374908"/>
                <a:gd name="connsiteY3" fmla="*/ 257501 h 274645"/>
                <a:gd name="connsiteX4" fmla="*/ 675432 w 1374908"/>
                <a:gd name="connsiteY4" fmla="*/ 273301 h 274645"/>
                <a:gd name="connsiteX5" fmla="*/ 930200 w 1374908"/>
                <a:gd name="connsiteY5" fmla="*/ 271326 h 274645"/>
                <a:gd name="connsiteX6" fmla="*/ 1165219 w 1374908"/>
                <a:gd name="connsiteY6" fmla="*/ 251576 h 274645"/>
                <a:gd name="connsiteX7" fmla="*/ 1360738 w 1374908"/>
                <a:gd name="connsiteY7" fmla="*/ 210102 h 274645"/>
                <a:gd name="connsiteX8" fmla="*/ 1348889 w 1374908"/>
                <a:gd name="connsiteY8" fmla="*/ 12608 h 274645"/>
                <a:gd name="connsiteX9" fmla="*/ 104673 w 1374908"/>
                <a:gd name="connsiteY9" fmla="*/ 6683 h 274645"/>
                <a:gd name="connsiteX0" fmla="*/ 0 w 1362824"/>
                <a:gd name="connsiteY0" fmla="*/ 152829 h 274645"/>
                <a:gd name="connsiteX1" fmla="*/ 108623 w 1362824"/>
                <a:gd name="connsiteY1" fmla="*/ 180478 h 274645"/>
                <a:gd name="connsiteX2" fmla="*/ 282419 w 1362824"/>
                <a:gd name="connsiteY2" fmla="*/ 219977 h 274645"/>
                <a:gd name="connsiteX3" fmla="*/ 507562 w 1362824"/>
                <a:gd name="connsiteY3" fmla="*/ 257501 h 274645"/>
                <a:gd name="connsiteX4" fmla="*/ 675432 w 1362824"/>
                <a:gd name="connsiteY4" fmla="*/ 273301 h 274645"/>
                <a:gd name="connsiteX5" fmla="*/ 930200 w 1362824"/>
                <a:gd name="connsiteY5" fmla="*/ 271326 h 274645"/>
                <a:gd name="connsiteX6" fmla="*/ 1165219 w 1362824"/>
                <a:gd name="connsiteY6" fmla="*/ 251576 h 274645"/>
                <a:gd name="connsiteX7" fmla="*/ 1360738 w 1362824"/>
                <a:gd name="connsiteY7" fmla="*/ 210102 h 274645"/>
                <a:gd name="connsiteX8" fmla="*/ 1348889 w 1362824"/>
                <a:gd name="connsiteY8" fmla="*/ 12608 h 274645"/>
                <a:gd name="connsiteX9" fmla="*/ 104673 w 1362824"/>
                <a:gd name="connsiteY9" fmla="*/ 6683 h 274645"/>
                <a:gd name="connsiteX0" fmla="*/ 0 w 1362824"/>
                <a:gd name="connsiteY0" fmla="*/ 146146 h 267962"/>
                <a:gd name="connsiteX1" fmla="*/ 108623 w 1362824"/>
                <a:gd name="connsiteY1" fmla="*/ 173795 h 267962"/>
                <a:gd name="connsiteX2" fmla="*/ 282419 w 1362824"/>
                <a:gd name="connsiteY2" fmla="*/ 213294 h 267962"/>
                <a:gd name="connsiteX3" fmla="*/ 507562 w 1362824"/>
                <a:gd name="connsiteY3" fmla="*/ 250818 h 267962"/>
                <a:gd name="connsiteX4" fmla="*/ 675432 w 1362824"/>
                <a:gd name="connsiteY4" fmla="*/ 266618 h 267962"/>
                <a:gd name="connsiteX5" fmla="*/ 930200 w 1362824"/>
                <a:gd name="connsiteY5" fmla="*/ 264643 h 267962"/>
                <a:gd name="connsiteX6" fmla="*/ 1165219 w 1362824"/>
                <a:gd name="connsiteY6" fmla="*/ 244893 h 267962"/>
                <a:gd name="connsiteX7" fmla="*/ 1360738 w 1362824"/>
                <a:gd name="connsiteY7" fmla="*/ 203419 h 267962"/>
                <a:gd name="connsiteX8" fmla="*/ 1348889 w 1362824"/>
                <a:gd name="connsiteY8" fmla="*/ 5925 h 267962"/>
                <a:gd name="connsiteX9" fmla="*/ 104673 w 1362824"/>
                <a:gd name="connsiteY9" fmla="*/ 0 h 267962"/>
                <a:gd name="connsiteX0" fmla="*/ 37523 w 1400347"/>
                <a:gd name="connsiteY0" fmla="*/ 296242 h 418058"/>
                <a:gd name="connsiteX1" fmla="*/ 146146 w 1400347"/>
                <a:gd name="connsiteY1" fmla="*/ 323891 h 418058"/>
                <a:gd name="connsiteX2" fmla="*/ 319942 w 1400347"/>
                <a:gd name="connsiteY2" fmla="*/ 363390 h 418058"/>
                <a:gd name="connsiteX3" fmla="*/ 545085 w 1400347"/>
                <a:gd name="connsiteY3" fmla="*/ 400914 h 418058"/>
                <a:gd name="connsiteX4" fmla="*/ 712955 w 1400347"/>
                <a:gd name="connsiteY4" fmla="*/ 416714 h 418058"/>
                <a:gd name="connsiteX5" fmla="*/ 967723 w 1400347"/>
                <a:gd name="connsiteY5" fmla="*/ 414739 h 418058"/>
                <a:gd name="connsiteX6" fmla="*/ 1202742 w 1400347"/>
                <a:gd name="connsiteY6" fmla="*/ 394989 h 418058"/>
                <a:gd name="connsiteX7" fmla="*/ 1398261 w 1400347"/>
                <a:gd name="connsiteY7" fmla="*/ 353515 h 418058"/>
                <a:gd name="connsiteX8" fmla="*/ 1386412 w 1400347"/>
                <a:gd name="connsiteY8" fmla="*/ 156021 h 418058"/>
                <a:gd name="connsiteX9" fmla="*/ 0 w 1400347"/>
                <a:gd name="connsiteY9" fmla="*/ 0 h 418058"/>
                <a:gd name="connsiteX0" fmla="*/ 37523 w 1399358"/>
                <a:gd name="connsiteY0" fmla="*/ 315025 h 436841"/>
                <a:gd name="connsiteX1" fmla="*/ 146146 w 1399358"/>
                <a:gd name="connsiteY1" fmla="*/ 342674 h 436841"/>
                <a:gd name="connsiteX2" fmla="*/ 319942 w 1399358"/>
                <a:gd name="connsiteY2" fmla="*/ 382173 h 436841"/>
                <a:gd name="connsiteX3" fmla="*/ 545085 w 1399358"/>
                <a:gd name="connsiteY3" fmla="*/ 419697 h 436841"/>
                <a:gd name="connsiteX4" fmla="*/ 712955 w 1399358"/>
                <a:gd name="connsiteY4" fmla="*/ 435497 h 436841"/>
                <a:gd name="connsiteX5" fmla="*/ 967723 w 1399358"/>
                <a:gd name="connsiteY5" fmla="*/ 433522 h 436841"/>
                <a:gd name="connsiteX6" fmla="*/ 1202742 w 1399358"/>
                <a:gd name="connsiteY6" fmla="*/ 413772 h 436841"/>
                <a:gd name="connsiteX7" fmla="*/ 1398261 w 1399358"/>
                <a:gd name="connsiteY7" fmla="*/ 372298 h 436841"/>
                <a:gd name="connsiteX8" fmla="*/ 1378513 w 1399358"/>
                <a:gd name="connsiteY8" fmla="*/ 1008 h 436841"/>
                <a:gd name="connsiteX9" fmla="*/ 0 w 1399358"/>
                <a:gd name="connsiteY9" fmla="*/ 18783 h 436841"/>
                <a:gd name="connsiteX0" fmla="*/ 37523 w 1403207"/>
                <a:gd name="connsiteY0" fmla="*/ 318901 h 440717"/>
                <a:gd name="connsiteX1" fmla="*/ 146146 w 1403207"/>
                <a:gd name="connsiteY1" fmla="*/ 346550 h 440717"/>
                <a:gd name="connsiteX2" fmla="*/ 319942 w 1403207"/>
                <a:gd name="connsiteY2" fmla="*/ 386049 h 440717"/>
                <a:gd name="connsiteX3" fmla="*/ 545085 w 1403207"/>
                <a:gd name="connsiteY3" fmla="*/ 423573 h 440717"/>
                <a:gd name="connsiteX4" fmla="*/ 712955 w 1403207"/>
                <a:gd name="connsiteY4" fmla="*/ 439373 h 440717"/>
                <a:gd name="connsiteX5" fmla="*/ 967723 w 1403207"/>
                <a:gd name="connsiteY5" fmla="*/ 437398 h 440717"/>
                <a:gd name="connsiteX6" fmla="*/ 1202742 w 1403207"/>
                <a:gd name="connsiteY6" fmla="*/ 417648 h 440717"/>
                <a:gd name="connsiteX7" fmla="*/ 1398261 w 1403207"/>
                <a:gd name="connsiteY7" fmla="*/ 376174 h 440717"/>
                <a:gd name="connsiteX8" fmla="*/ 1394312 w 1403207"/>
                <a:gd name="connsiteY8" fmla="*/ 934 h 440717"/>
                <a:gd name="connsiteX9" fmla="*/ 0 w 1403207"/>
                <a:gd name="connsiteY9" fmla="*/ 22659 h 440717"/>
                <a:gd name="connsiteX0" fmla="*/ 37523 w 1448685"/>
                <a:gd name="connsiteY0" fmla="*/ 347974 h 469790"/>
                <a:gd name="connsiteX1" fmla="*/ 146146 w 1448685"/>
                <a:gd name="connsiteY1" fmla="*/ 375623 h 469790"/>
                <a:gd name="connsiteX2" fmla="*/ 319942 w 1448685"/>
                <a:gd name="connsiteY2" fmla="*/ 415122 h 469790"/>
                <a:gd name="connsiteX3" fmla="*/ 545085 w 1448685"/>
                <a:gd name="connsiteY3" fmla="*/ 452646 h 469790"/>
                <a:gd name="connsiteX4" fmla="*/ 712955 w 1448685"/>
                <a:gd name="connsiteY4" fmla="*/ 468446 h 469790"/>
                <a:gd name="connsiteX5" fmla="*/ 967723 w 1448685"/>
                <a:gd name="connsiteY5" fmla="*/ 466471 h 469790"/>
                <a:gd name="connsiteX6" fmla="*/ 1202742 w 1448685"/>
                <a:gd name="connsiteY6" fmla="*/ 446721 h 469790"/>
                <a:gd name="connsiteX7" fmla="*/ 1398261 w 1448685"/>
                <a:gd name="connsiteY7" fmla="*/ 405247 h 469790"/>
                <a:gd name="connsiteX8" fmla="*/ 1394312 w 1448685"/>
                <a:gd name="connsiteY8" fmla="*/ 30007 h 469790"/>
                <a:gd name="connsiteX9" fmla="*/ 726682 w 1448685"/>
                <a:gd name="connsiteY9" fmla="*/ 19695 h 469790"/>
                <a:gd name="connsiteX10" fmla="*/ 0 w 1448685"/>
                <a:gd name="connsiteY10" fmla="*/ 51732 h 469790"/>
                <a:gd name="connsiteX0" fmla="*/ 37523 w 1402690"/>
                <a:gd name="connsiteY0" fmla="*/ 347974 h 469790"/>
                <a:gd name="connsiteX1" fmla="*/ 146146 w 1402690"/>
                <a:gd name="connsiteY1" fmla="*/ 375623 h 469790"/>
                <a:gd name="connsiteX2" fmla="*/ 319942 w 1402690"/>
                <a:gd name="connsiteY2" fmla="*/ 415122 h 469790"/>
                <a:gd name="connsiteX3" fmla="*/ 545085 w 1402690"/>
                <a:gd name="connsiteY3" fmla="*/ 452646 h 469790"/>
                <a:gd name="connsiteX4" fmla="*/ 712955 w 1402690"/>
                <a:gd name="connsiteY4" fmla="*/ 468446 h 469790"/>
                <a:gd name="connsiteX5" fmla="*/ 967723 w 1402690"/>
                <a:gd name="connsiteY5" fmla="*/ 466471 h 469790"/>
                <a:gd name="connsiteX6" fmla="*/ 1202742 w 1402690"/>
                <a:gd name="connsiteY6" fmla="*/ 446721 h 469790"/>
                <a:gd name="connsiteX7" fmla="*/ 1398261 w 1402690"/>
                <a:gd name="connsiteY7" fmla="*/ 405247 h 469790"/>
                <a:gd name="connsiteX8" fmla="*/ 1394312 w 1402690"/>
                <a:gd name="connsiteY8" fmla="*/ 30007 h 469790"/>
                <a:gd name="connsiteX9" fmla="*/ 726682 w 1402690"/>
                <a:gd name="connsiteY9" fmla="*/ 19695 h 469790"/>
                <a:gd name="connsiteX10" fmla="*/ 0 w 1402690"/>
                <a:gd name="connsiteY10" fmla="*/ 51732 h 469790"/>
                <a:gd name="connsiteX0" fmla="*/ 37523 w 1398971"/>
                <a:gd name="connsiteY0" fmla="*/ 347974 h 469790"/>
                <a:gd name="connsiteX1" fmla="*/ 146146 w 1398971"/>
                <a:gd name="connsiteY1" fmla="*/ 375623 h 469790"/>
                <a:gd name="connsiteX2" fmla="*/ 319942 w 1398971"/>
                <a:gd name="connsiteY2" fmla="*/ 415122 h 469790"/>
                <a:gd name="connsiteX3" fmla="*/ 545085 w 1398971"/>
                <a:gd name="connsiteY3" fmla="*/ 452646 h 469790"/>
                <a:gd name="connsiteX4" fmla="*/ 712955 w 1398971"/>
                <a:gd name="connsiteY4" fmla="*/ 468446 h 469790"/>
                <a:gd name="connsiteX5" fmla="*/ 967723 w 1398971"/>
                <a:gd name="connsiteY5" fmla="*/ 466471 h 469790"/>
                <a:gd name="connsiteX6" fmla="*/ 1202742 w 1398971"/>
                <a:gd name="connsiteY6" fmla="*/ 446721 h 469790"/>
                <a:gd name="connsiteX7" fmla="*/ 1398261 w 1398971"/>
                <a:gd name="connsiteY7" fmla="*/ 405247 h 469790"/>
                <a:gd name="connsiteX8" fmla="*/ 1394312 w 1398971"/>
                <a:gd name="connsiteY8" fmla="*/ 30007 h 469790"/>
                <a:gd name="connsiteX9" fmla="*/ 726682 w 1398971"/>
                <a:gd name="connsiteY9" fmla="*/ 19695 h 469790"/>
                <a:gd name="connsiteX10" fmla="*/ 0 w 1398971"/>
                <a:gd name="connsiteY10" fmla="*/ 51732 h 469790"/>
                <a:gd name="connsiteX0" fmla="*/ 37523 w 1398784"/>
                <a:gd name="connsiteY0" fmla="*/ 353404 h 475220"/>
                <a:gd name="connsiteX1" fmla="*/ 146146 w 1398784"/>
                <a:gd name="connsiteY1" fmla="*/ 381053 h 475220"/>
                <a:gd name="connsiteX2" fmla="*/ 319942 w 1398784"/>
                <a:gd name="connsiteY2" fmla="*/ 420552 h 475220"/>
                <a:gd name="connsiteX3" fmla="*/ 545085 w 1398784"/>
                <a:gd name="connsiteY3" fmla="*/ 458076 h 475220"/>
                <a:gd name="connsiteX4" fmla="*/ 712955 w 1398784"/>
                <a:gd name="connsiteY4" fmla="*/ 473876 h 475220"/>
                <a:gd name="connsiteX5" fmla="*/ 967723 w 1398784"/>
                <a:gd name="connsiteY5" fmla="*/ 471901 h 475220"/>
                <a:gd name="connsiteX6" fmla="*/ 1202742 w 1398784"/>
                <a:gd name="connsiteY6" fmla="*/ 452151 h 475220"/>
                <a:gd name="connsiteX7" fmla="*/ 1398261 w 1398784"/>
                <a:gd name="connsiteY7" fmla="*/ 410677 h 475220"/>
                <a:gd name="connsiteX8" fmla="*/ 1386429 w 1398784"/>
                <a:gd name="connsiteY8" fmla="*/ 27554 h 475220"/>
                <a:gd name="connsiteX9" fmla="*/ 726682 w 1398784"/>
                <a:gd name="connsiteY9" fmla="*/ 25125 h 475220"/>
                <a:gd name="connsiteX10" fmla="*/ 0 w 1398784"/>
                <a:gd name="connsiteY10" fmla="*/ 57162 h 475220"/>
                <a:gd name="connsiteX0" fmla="*/ 37523 w 1399305"/>
                <a:gd name="connsiteY0" fmla="*/ 353404 h 475220"/>
                <a:gd name="connsiteX1" fmla="*/ 146146 w 1399305"/>
                <a:gd name="connsiteY1" fmla="*/ 381053 h 475220"/>
                <a:gd name="connsiteX2" fmla="*/ 319942 w 1399305"/>
                <a:gd name="connsiteY2" fmla="*/ 420552 h 475220"/>
                <a:gd name="connsiteX3" fmla="*/ 545085 w 1399305"/>
                <a:gd name="connsiteY3" fmla="*/ 458076 h 475220"/>
                <a:gd name="connsiteX4" fmla="*/ 712955 w 1399305"/>
                <a:gd name="connsiteY4" fmla="*/ 473876 h 475220"/>
                <a:gd name="connsiteX5" fmla="*/ 967723 w 1399305"/>
                <a:gd name="connsiteY5" fmla="*/ 471901 h 475220"/>
                <a:gd name="connsiteX6" fmla="*/ 1202742 w 1399305"/>
                <a:gd name="connsiteY6" fmla="*/ 452151 h 475220"/>
                <a:gd name="connsiteX7" fmla="*/ 1398261 w 1399305"/>
                <a:gd name="connsiteY7" fmla="*/ 410677 h 475220"/>
                <a:gd name="connsiteX8" fmla="*/ 1386429 w 1399305"/>
                <a:gd name="connsiteY8" fmla="*/ 27554 h 475220"/>
                <a:gd name="connsiteX9" fmla="*/ 726682 w 1399305"/>
                <a:gd name="connsiteY9" fmla="*/ 25125 h 475220"/>
                <a:gd name="connsiteX10" fmla="*/ 0 w 1399305"/>
                <a:gd name="connsiteY10" fmla="*/ 57162 h 475220"/>
                <a:gd name="connsiteX0" fmla="*/ 37523 w 1399305"/>
                <a:gd name="connsiteY0" fmla="*/ 353404 h 475220"/>
                <a:gd name="connsiteX1" fmla="*/ 146146 w 1399305"/>
                <a:gd name="connsiteY1" fmla="*/ 381053 h 475220"/>
                <a:gd name="connsiteX2" fmla="*/ 314623 w 1399305"/>
                <a:gd name="connsiteY2" fmla="*/ 431063 h 475220"/>
                <a:gd name="connsiteX3" fmla="*/ 545085 w 1399305"/>
                <a:gd name="connsiteY3" fmla="*/ 458076 h 475220"/>
                <a:gd name="connsiteX4" fmla="*/ 712955 w 1399305"/>
                <a:gd name="connsiteY4" fmla="*/ 473876 h 475220"/>
                <a:gd name="connsiteX5" fmla="*/ 967723 w 1399305"/>
                <a:gd name="connsiteY5" fmla="*/ 471901 h 475220"/>
                <a:gd name="connsiteX6" fmla="*/ 1202742 w 1399305"/>
                <a:gd name="connsiteY6" fmla="*/ 452151 h 475220"/>
                <a:gd name="connsiteX7" fmla="*/ 1398261 w 1399305"/>
                <a:gd name="connsiteY7" fmla="*/ 410677 h 475220"/>
                <a:gd name="connsiteX8" fmla="*/ 1386429 w 1399305"/>
                <a:gd name="connsiteY8" fmla="*/ 27554 h 475220"/>
                <a:gd name="connsiteX9" fmla="*/ 726682 w 1399305"/>
                <a:gd name="connsiteY9" fmla="*/ 25125 h 475220"/>
                <a:gd name="connsiteX10" fmla="*/ 0 w 1399305"/>
                <a:gd name="connsiteY10" fmla="*/ 57162 h 475220"/>
                <a:gd name="connsiteX0" fmla="*/ 37523 w 1399305"/>
                <a:gd name="connsiteY0" fmla="*/ 353404 h 475220"/>
                <a:gd name="connsiteX1" fmla="*/ 146146 w 1399305"/>
                <a:gd name="connsiteY1" fmla="*/ 388935 h 475220"/>
                <a:gd name="connsiteX2" fmla="*/ 314623 w 1399305"/>
                <a:gd name="connsiteY2" fmla="*/ 431063 h 475220"/>
                <a:gd name="connsiteX3" fmla="*/ 545085 w 1399305"/>
                <a:gd name="connsiteY3" fmla="*/ 458076 h 475220"/>
                <a:gd name="connsiteX4" fmla="*/ 712955 w 1399305"/>
                <a:gd name="connsiteY4" fmla="*/ 473876 h 475220"/>
                <a:gd name="connsiteX5" fmla="*/ 967723 w 1399305"/>
                <a:gd name="connsiteY5" fmla="*/ 471901 h 475220"/>
                <a:gd name="connsiteX6" fmla="*/ 1202742 w 1399305"/>
                <a:gd name="connsiteY6" fmla="*/ 452151 h 475220"/>
                <a:gd name="connsiteX7" fmla="*/ 1398261 w 1399305"/>
                <a:gd name="connsiteY7" fmla="*/ 410677 h 475220"/>
                <a:gd name="connsiteX8" fmla="*/ 1386429 w 1399305"/>
                <a:gd name="connsiteY8" fmla="*/ 27554 h 475220"/>
                <a:gd name="connsiteX9" fmla="*/ 726682 w 1399305"/>
                <a:gd name="connsiteY9" fmla="*/ 25125 h 475220"/>
                <a:gd name="connsiteX10" fmla="*/ 0 w 1399305"/>
                <a:gd name="connsiteY10" fmla="*/ 57162 h 475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9305" h="475220">
                  <a:moveTo>
                    <a:pt x="37523" y="353404"/>
                  </a:moveTo>
                  <a:cubicBezTo>
                    <a:pt x="64514" y="367393"/>
                    <a:pt x="99963" y="375992"/>
                    <a:pt x="146146" y="388935"/>
                  </a:cubicBezTo>
                  <a:cubicBezTo>
                    <a:pt x="192329" y="401878"/>
                    <a:pt x="248133" y="419539"/>
                    <a:pt x="314623" y="431063"/>
                  </a:cubicBezTo>
                  <a:cubicBezTo>
                    <a:pt x="381113" y="442587"/>
                    <a:pt x="478696" y="450941"/>
                    <a:pt x="545085" y="458076"/>
                  </a:cubicBezTo>
                  <a:cubicBezTo>
                    <a:pt x="611474" y="465211"/>
                    <a:pt x="642515" y="471572"/>
                    <a:pt x="712955" y="473876"/>
                  </a:cubicBezTo>
                  <a:cubicBezTo>
                    <a:pt x="783395" y="476180"/>
                    <a:pt x="886092" y="475522"/>
                    <a:pt x="967723" y="471901"/>
                  </a:cubicBezTo>
                  <a:cubicBezTo>
                    <a:pt x="1049354" y="468280"/>
                    <a:pt x="1130986" y="462355"/>
                    <a:pt x="1202742" y="452151"/>
                  </a:cubicBezTo>
                  <a:cubicBezTo>
                    <a:pt x="1274498" y="441947"/>
                    <a:pt x="1393653" y="432072"/>
                    <a:pt x="1398261" y="410677"/>
                  </a:cubicBezTo>
                  <a:cubicBezTo>
                    <a:pt x="1402869" y="389282"/>
                    <a:pt x="1391016" y="164996"/>
                    <a:pt x="1386429" y="27554"/>
                  </a:cubicBezTo>
                  <a:cubicBezTo>
                    <a:pt x="1268855" y="-31060"/>
                    <a:pt x="959067" y="21504"/>
                    <a:pt x="726682" y="25125"/>
                  </a:cubicBezTo>
                  <a:cubicBezTo>
                    <a:pt x="494297" y="28746"/>
                    <a:pt x="115469" y="57467"/>
                    <a:pt x="0" y="57162"/>
                  </a:cubicBezTo>
                </a:path>
              </a:pathLst>
            </a:custGeom>
            <a:solidFill>
              <a:srgbClr val="ADDB7B"/>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Freeform 66"/>
            <p:cNvSpPr/>
            <p:nvPr/>
          </p:nvSpPr>
          <p:spPr>
            <a:xfrm>
              <a:off x="4684538" y="4348655"/>
              <a:ext cx="338054" cy="604345"/>
            </a:xfrm>
            <a:custGeom>
              <a:avLst/>
              <a:gdLst>
                <a:gd name="connsiteX0" fmla="*/ 338054 w 338054"/>
                <a:gd name="connsiteY0" fmla="*/ 0 h 617912"/>
                <a:gd name="connsiteX1" fmla="*/ 96985 w 338054"/>
                <a:gd name="connsiteY1" fmla="*/ 130232 h 617912"/>
                <a:gd name="connsiteX2" fmla="*/ 3 w 338054"/>
                <a:gd name="connsiteY2" fmla="*/ 304800 h 617912"/>
                <a:gd name="connsiteX3" fmla="*/ 99756 w 338054"/>
                <a:gd name="connsiteY3" fmla="*/ 482138 h 617912"/>
                <a:gd name="connsiteX4" fmla="*/ 335283 w 338054"/>
                <a:gd name="connsiteY4" fmla="*/ 606829 h 617912"/>
                <a:gd name="connsiteX5" fmla="*/ 335283 w 338054"/>
                <a:gd name="connsiteY5" fmla="*/ 606829 h 617912"/>
                <a:gd name="connsiteX6" fmla="*/ 338054 w 338054"/>
                <a:gd name="connsiteY6" fmla="*/ 617912 h 617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8054" h="617912">
                  <a:moveTo>
                    <a:pt x="338054" y="0"/>
                  </a:moveTo>
                  <a:cubicBezTo>
                    <a:pt x="245690" y="39716"/>
                    <a:pt x="153327" y="79432"/>
                    <a:pt x="96985" y="130232"/>
                  </a:cubicBezTo>
                  <a:cubicBezTo>
                    <a:pt x="40643" y="181032"/>
                    <a:pt x="-459" y="246149"/>
                    <a:pt x="3" y="304800"/>
                  </a:cubicBezTo>
                  <a:cubicBezTo>
                    <a:pt x="465" y="363451"/>
                    <a:pt x="43876" y="431800"/>
                    <a:pt x="99756" y="482138"/>
                  </a:cubicBezTo>
                  <a:cubicBezTo>
                    <a:pt x="155636" y="532476"/>
                    <a:pt x="335283" y="606829"/>
                    <a:pt x="335283" y="606829"/>
                  </a:cubicBezTo>
                  <a:lnTo>
                    <a:pt x="335283" y="606829"/>
                  </a:lnTo>
                  <a:lnTo>
                    <a:pt x="338054" y="617912"/>
                  </a:lnTo>
                </a:path>
              </a:pathLst>
            </a:custGeom>
            <a:solidFill>
              <a:srgbClr val="66FF33"/>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Oval 67"/>
            <p:cNvSpPr/>
            <p:nvPr/>
          </p:nvSpPr>
          <p:spPr>
            <a:xfrm>
              <a:off x="5024845" y="4303504"/>
              <a:ext cx="1661160" cy="693600"/>
            </a:xfrm>
            <a:prstGeom prst="ellipse">
              <a:avLst/>
            </a:prstGeom>
            <a:solidFill>
              <a:srgbClr val="005A70"/>
            </a:solidFill>
            <a:ln w="3175"/>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65" name="Rectangle 64"/>
            <p:cNvSpPr/>
            <p:nvPr/>
          </p:nvSpPr>
          <p:spPr>
            <a:xfrm>
              <a:off x="5024845" y="4082523"/>
              <a:ext cx="1341120" cy="977101"/>
            </a:xfrm>
            <a:prstGeom prst="rect">
              <a:avLst/>
            </a:prstGeom>
            <a:noFill/>
            <a:ln w="12700">
              <a:solidFill>
                <a:schemeClr val="bg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cxnSp>
        <p:nvCxnSpPr>
          <p:cNvPr id="74" name="Straight Arrow Connector 73"/>
          <p:cNvCxnSpPr/>
          <p:nvPr/>
        </p:nvCxnSpPr>
        <p:spPr>
          <a:xfrm flipH="1" flipV="1">
            <a:off x="5560476" y="5027067"/>
            <a:ext cx="305849" cy="51288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a:stCxn id="42" idx="0"/>
          </p:cNvCxnSpPr>
          <p:nvPr/>
        </p:nvCxnSpPr>
        <p:spPr>
          <a:xfrm flipH="1" flipV="1">
            <a:off x="6749958" y="4555336"/>
            <a:ext cx="526530" cy="653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4608212" y="780818"/>
            <a:ext cx="3436356" cy="523220"/>
          </a:xfrm>
          <a:prstGeom prst="rect">
            <a:avLst/>
          </a:prstGeom>
          <a:noFill/>
        </p:spPr>
        <p:txBody>
          <a:bodyPr wrap="square" rtlCol="0">
            <a:spAutoFit/>
          </a:bodyPr>
          <a:lstStyle/>
          <a:p>
            <a:r>
              <a:rPr lang="en-GB" sz="1400" dirty="0">
                <a:solidFill>
                  <a:srgbClr val="005A70"/>
                </a:solidFill>
              </a:rPr>
              <a:t>Case example of strategic fencing.</a:t>
            </a:r>
          </a:p>
          <a:p>
            <a:r>
              <a:rPr lang="en-GB" sz="1400" dirty="0">
                <a:solidFill>
                  <a:srgbClr val="005A70"/>
                </a:solidFill>
              </a:rPr>
              <a:t> </a:t>
            </a:r>
            <a:r>
              <a:rPr lang="en-GB" sz="1400" dirty="0" err="1">
                <a:solidFill>
                  <a:srgbClr val="005A70"/>
                </a:solidFill>
              </a:rPr>
              <a:t>Otmoor</a:t>
            </a:r>
            <a:r>
              <a:rPr lang="en-GB" sz="1400" dirty="0">
                <a:solidFill>
                  <a:srgbClr val="005A70"/>
                </a:solidFill>
              </a:rPr>
              <a:t>: Central Pond </a:t>
            </a:r>
          </a:p>
        </p:txBody>
      </p:sp>
      <p:cxnSp>
        <p:nvCxnSpPr>
          <p:cNvPr id="28" name="Straight Arrow Connector 27"/>
          <p:cNvCxnSpPr/>
          <p:nvPr/>
        </p:nvCxnSpPr>
        <p:spPr>
          <a:xfrm>
            <a:off x="3499243" y="4297556"/>
            <a:ext cx="1172690" cy="16765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948015" y="6061159"/>
            <a:ext cx="1632815" cy="553998"/>
          </a:xfrm>
          <a:prstGeom prst="rect">
            <a:avLst/>
          </a:prstGeom>
          <a:noFill/>
        </p:spPr>
        <p:txBody>
          <a:bodyPr wrap="square" rtlCol="0">
            <a:spAutoFit/>
          </a:bodyPr>
          <a:lstStyle/>
          <a:p>
            <a:r>
              <a:rPr lang="en-GB" sz="1000" dirty="0">
                <a:solidFill>
                  <a:schemeClr val="bg1"/>
                </a:solidFill>
              </a:rPr>
              <a:t>Marsh stitchwort in a typical location – just over the fence</a:t>
            </a:r>
          </a:p>
        </p:txBody>
      </p:sp>
      <p:sp>
        <p:nvSpPr>
          <p:cNvPr id="44" name="TextBox 43"/>
          <p:cNvSpPr txBox="1"/>
          <p:nvPr/>
        </p:nvSpPr>
        <p:spPr>
          <a:xfrm>
            <a:off x="2647993" y="4319181"/>
            <a:ext cx="1759007" cy="707886"/>
          </a:xfrm>
          <a:prstGeom prst="rect">
            <a:avLst/>
          </a:prstGeom>
          <a:noFill/>
        </p:spPr>
        <p:txBody>
          <a:bodyPr wrap="square" rtlCol="0">
            <a:spAutoFit/>
          </a:bodyPr>
          <a:lstStyle/>
          <a:p>
            <a:r>
              <a:rPr lang="en-GB" sz="1000" dirty="0">
                <a:solidFill>
                  <a:schemeClr val="bg1"/>
                </a:solidFill>
              </a:rPr>
              <a:t>Tubular water-dropwort in areas that are wet and poached in winter but dry &amp; little poached in summer</a:t>
            </a:r>
          </a:p>
        </p:txBody>
      </p:sp>
      <p:cxnSp>
        <p:nvCxnSpPr>
          <p:cNvPr id="33" name="Straight Arrow Connector 32"/>
          <p:cNvCxnSpPr>
            <a:endCxn id="67" idx="4"/>
          </p:cNvCxnSpPr>
          <p:nvPr/>
        </p:nvCxnSpPr>
        <p:spPr>
          <a:xfrm flipV="1">
            <a:off x="3762878" y="4912136"/>
            <a:ext cx="1045909" cy="94713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2739273" y="6202939"/>
            <a:ext cx="1275256" cy="400110"/>
          </a:xfrm>
          <a:prstGeom prst="rect">
            <a:avLst/>
          </a:prstGeom>
          <a:noFill/>
        </p:spPr>
        <p:txBody>
          <a:bodyPr wrap="square" rtlCol="0">
            <a:spAutoFit/>
          </a:bodyPr>
          <a:lstStyle/>
          <a:p>
            <a:r>
              <a:rPr lang="en-GB" sz="1000" dirty="0">
                <a:solidFill>
                  <a:schemeClr val="bg1"/>
                </a:solidFill>
              </a:rPr>
              <a:t>Tubular water-dropwort</a:t>
            </a:r>
          </a:p>
        </p:txBody>
      </p:sp>
      <p:sp>
        <p:nvSpPr>
          <p:cNvPr id="50" name="TextBox 49"/>
          <p:cNvSpPr txBox="1"/>
          <p:nvPr/>
        </p:nvSpPr>
        <p:spPr>
          <a:xfrm>
            <a:off x="7239760" y="4713613"/>
            <a:ext cx="1580071" cy="861774"/>
          </a:xfrm>
          <a:prstGeom prst="rect">
            <a:avLst/>
          </a:prstGeom>
          <a:noFill/>
        </p:spPr>
        <p:txBody>
          <a:bodyPr wrap="square" rtlCol="0">
            <a:spAutoFit/>
          </a:bodyPr>
          <a:lstStyle/>
          <a:p>
            <a:r>
              <a:rPr lang="en-GB" sz="1000" dirty="0">
                <a:solidFill>
                  <a:schemeClr val="bg1"/>
                </a:solidFill>
              </a:rPr>
              <a:t>Heavy poaching all year because stock always have access to water. OK diversity of plants – but nothing special</a:t>
            </a:r>
          </a:p>
        </p:txBody>
      </p:sp>
      <p:sp>
        <p:nvSpPr>
          <p:cNvPr id="19" name="TextBox 18"/>
          <p:cNvSpPr txBox="1"/>
          <p:nvPr/>
        </p:nvSpPr>
        <p:spPr>
          <a:xfrm>
            <a:off x="2641761" y="1787350"/>
            <a:ext cx="1008761" cy="430887"/>
          </a:xfrm>
          <a:prstGeom prst="rect">
            <a:avLst/>
          </a:prstGeom>
          <a:noFill/>
        </p:spPr>
        <p:txBody>
          <a:bodyPr wrap="square" rtlCol="0">
            <a:spAutoFit/>
          </a:bodyPr>
          <a:lstStyle/>
          <a:p>
            <a:r>
              <a:rPr lang="en-GB" sz="1100" dirty="0">
                <a:solidFill>
                  <a:schemeClr val="bg1"/>
                </a:solidFill>
              </a:rPr>
              <a:t>Poached</a:t>
            </a:r>
          </a:p>
          <a:p>
            <a:r>
              <a:rPr lang="en-GB" sz="1100" dirty="0">
                <a:solidFill>
                  <a:schemeClr val="bg1"/>
                </a:solidFill>
              </a:rPr>
              <a:t> to death</a:t>
            </a:r>
          </a:p>
        </p:txBody>
      </p:sp>
      <p:sp>
        <p:nvSpPr>
          <p:cNvPr id="57" name="TextBox 56"/>
          <p:cNvSpPr txBox="1"/>
          <p:nvPr/>
        </p:nvSpPr>
        <p:spPr>
          <a:xfrm>
            <a:off x="1021678" y="1682919"/>
            <a:ext cx="1435457" cy="600164"/>
          </a:xfrm>
          <a:prstGeom prst="rect">
            <a:avLst/>
          </a:prstGeom>
          <a:noFill/>
        </p:spPr>
        <p:txBody>
          <a:bodyPr wrap="square" rtlCol="0">
            <a:spAutoFit/>
          </a:bodyPr>
          <a:lstStyle/>
          <a:p>
            <a:pPr algn="r"/>
            <a:r>
              <a:rPr lang="en-GB" sz="1100" dirty="0">
                <a:solidFill>
                  <a:schemeClr val="bg1"/>
                </a:solidFill>
              </a:rPr>
              <a:t>Never grazed </a:t>
            </a:r>
          </a:p>
          <a:p>
            <a:pPr algn="r"/>
            <a:r>
              <a:rPr lang="en-GB" sz="1100" dirty="0">
                <a:solidFill>
                  <a:schemeClr val="bg1"/>
                </a:solidFill>
              </a:rPr>
              <a:t>so mostly  rank veg &amp; tall </a:t>
            </a:r>
            <a:r>
              <a:rPr lang="en-GB" sz="1100" dirty="0" err="1">
                <a:solidFill>
                  <a:schemeClr val="bg1"/>
                </a:solidFill>
              </a:rPr>
              <a:t>emergents</a:t>
            </a:r>
            <a:endParaRPr lang="en-GB" sz="1100" dirty="0">
              <a:solidFill>
                <a:schemeClr val="bg1"/>
              </a:solidFill>
            </a:endParaRPr>
          </a:p>
        </p:txBody>
      </p:sp>
    </p:spTree>
    <p:extLst>
      <p:ext uri="{BB962C8B-B14F-4D97-AF65-F5344CB8AC3E}">
        <p14:creationId xmlns:p14="http://schemas.microsoft.com/office/powerpoint/2010/main" val="34475178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p:cNvPicPr>
            <a:picLocks noChangeAspect="1" noChangeArrowheads="1"/>
          </p:cNvPicPr>
          <p:nvPr/>
        </p:nvPicPr>
        <p:blipFill>
          <a:blip r:embed="rId3">
            <a:extLst>
              <a:ext uri="{28A0092B-C50C-407E-A947-70E740481C1C}">
                <a14:useLocalDpi xmlns:a14="http://schemas.microsoft.com/office/drawing/2010/main" val="0"/>
              </a:ext>
            </a:extLst>
          </a:blip>
          <a:srcRect t="5562"/>
          <a:stretch>
            <a:fillRect/>
          </a:stretch>
        </p:blipFill>
        <p:spPr bwMode="auto">
          <a:xfrm>
            <a:off x="3222175" y="282237"/>
            <a:ext cx="3070984" cy="1223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8"/>
          <p:cNvPicPr>
            <a:picLocks noChangeAspect="1" noChangeArrowheads="1"/>
          </p:cNvPicPr>
          <p:nvPr/>
        </p:nvPicPr>
        <p:blipFill>
          <a:blip r:embed="rId4">
            <a:extLst>
              <a:ext uri="{28A0092B-C50C-407E-A947-70E740481C1C}">
                <a14:useLocalDpi xmlns:a14="http://schemas.microsoft.com/office/drawing/2010/main" val="0"/>
              </a:ext>
            </a:extLst>
          </a:blip>
          <a:srcRect l="47244" t="14174" r="44292" b="7086"/>
          <a:stretch>
            <a:fillRect/>
          </a:stretch>
        </p:blipFill>
        <p:spPr bwMode="auto">
          <a:xfrm>
            <a:off x="0" y="0"/>
            <a:ext cx="11795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Box 3"/>
          <p:cNvSpPr txBox="1">
            <a:spLocks noChangeArrowheads="1"/>
          </p:cNvSpPr>
          <p:nvPr/>
        </p:nvSpPr>
        <p:spPr bwMode="auto">
          <a:xfrm>
            <a:off x="1611086" y="2512431"/>
            <a:ext cx="7224940" cy="2932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lvl="0">
              <a:spcAft>
                <a:spcPts val="800"/>
              </a:spcAft>
              <a:buNone/>
            </a:pPr>
            <a:r>
              <a:rPr lang="en-GB" sz="2800" dirty="0"/>
              <a:t>To find out:</a:t>
            </a:r>
          </a:p>
          <a:p>
            <a:pPr marL="361950" lvl="0" indent="-361950">
              <a:spcAft>
                <a:spcPts val="800"/>
              </a:spcAft>
              <a:buClr>
                <a:srgbClr val="005A70"/>
              </a:buClr>
              <a:buSzPct val="160000"/>
            </a:pPr>
            <a:r>
              <a:rPr lang="en-GB" sz="2800" dirty="0"/>
              <a:t>how the biodiversity of our best ponds has changed since the 1990s </a:t>
            </a:r>
          </a:p>
          <a:p>
            <a:pPr marL="361950" lvl="0" indent="-361950">
              <a:buClr>
                <a:srgbClr val="005A70"/>
              </a:buClr>
              <a:buSzPct val="160000"/>
            </a:pPr>
            <a:r>
              <a:rPr lang="en-GB" sz="2800" dirty="0"/>
              <a:t>what caused the changes that have occurred</a:t>
            </a:r>
          </a:p>
          <a:p>
            <a:pPr marL="342900" indent="-342900" eaLnBrk="1" hangingPunct="1">
              <a:spcBef>
                <a:spcPct val="0"/>
              </a:spcBef>
              <a:buClr>
                <a:srgbClr val="005A70"/>
              </a:buClr>
              <a:buSzPct val="150000"/>
              <a:buFont typeface="Arial" panose="020B0604020202020204" pitchFamily="34" charset="0"/>
              <a:buChar char="•"/>
              <a:defRPr/>
            </a:pPr>
            <a:endParaRPr lang="en-GB" altLang="en-US" sz="2000" b="1" dirty="0"/>
          </a:p>
        </p:txBody>
      </p:sp>
      <p:sp>
        <p:nvSpPr>
          <p:cNvPr id="3077" name="Rectangle 2"/>
          <p:cNvSpPr>
            <a:spLocks noGrp="1" noRot="1" noChangeArrowheads="1"/>
          </p:cNvSpPr>
          <p:nvPr>
            <p:ph type="title"/>
          </p:nvPr>
        </p:nvSpPr>
        <p:spPr>
          <a:xfrm>
            <a:off x="1179513" y="1548253"/>
            <a:ext cx="7888287" cy="1057955"/>
          </a:xfrm>
        </p:spPr>
        <p:txBody>
          <a:bodyPr/>
          <a:lstStyle/>
          <a:p>
            <a:pPr eaLnBrk="1" hangingPunct="1">
              <a:lnSpc>
                <a:spcPct val="85000"/>
              </a:lnSpc>
            </a:pPr>
            <a:r>
              <a:rPr lang="en-GB" altLang="en-US" b="1" dirty="0">
                <a:solidFill>
                  <a:srgbClr val="005A70"/>
                </a:solidFill>
              </a:rPr>
              <a:t>Aims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body" idx="1"/>
          </p:nvPr>
        </p:nvSpPr>
        <p:spPr>
          <a:xfrm>
            <a:off x="1349375" y="1125538"/>
            <a:ext cx="7537450" cy="5541962"/>
          </a:xfrm>
        </p:spPr>
        <p:txBody>
          <a:bodyPr/>
          <a:lstStyle/>
          <a:p>
            <a:pPr marL="361950" lvl="0" indent="-361950">
              <a:spcAft>
                <a:spcPts val="800"/>
              </a:spcAft>
              <a:buClr>
                <a:srgbClr val="005A70"/>
              </a:buClr>
              <a:buSzPct val="160000"/>
            </a:pPr>
            <a:r>
              <a:rPr lang="en-GB" sz="2400" dirty="0"/>
              <a:t>In the early 1990s Freshwater Habitats Trust undertook the first survey of high quality ponds in the UK.</a:t>
            </a:r>
          </a:p>
          <a:p>
            <a:pPr marL="361950" lvl="0" indent="-361950">
              <a:spcAft>
                <a:spcPts val="800"/>
              </a:spcAft>
              <a:buClr>
                <a:srgbClr val="005A70"/>
              </a:buClr>
              <a:buSzPct val="160000"/>
            </a:pPr>
            <a:r>
              <a:rPr lang="en-GB" sz="2400" dirty="0"/>
              <a:t>The results revealed that ponds were exceptionally rich and important habitats – supporting more species, and more rare species than our best rivers.</a:t>
            </a:r>
          </a:p>
          <a:p>
            <a:pPr marL="361950" lvl="0" indent="-361950">
              <a:buClr>
                <a:srgbClr val="005A70"/>
              </a:buClr>
              <a:buSzPct val="160000"/>
            </a:pPr>
            <a:r>
              <a:rPr lang="en-GB" sz="2400" dirty="0"/>
              <a:t>In 2015-16 the People, Ponds and Water project provided an opportunity to re-visit some of these amazing ponds and see how they have changed……</a:t>
            </a:r>
          </a:p>
          <a:p>
            <a:pPr marL="361950" lvl="0" indent="-361950">
              <a:buClr>
                <a:srgbClr val="005A70"/>
              </a:buClr>
              <a:buSzPct val="160000"/>
            </a:pPr>
            <a:endParaRPr lang="en-GB" sz="2400" dirty="0"/>
          </a:p>
          <a:p>
            <a:pPr marL="361950" lvl="0" indent="-361950">
              <a:buClr>
                <a:srgbClr val="005A70"/>
              </a:buClr>
              <a:buSzPct val="160000"/>
            </a:pPr>
            <a:endParaRPr lang="en-GB" sz="2400" dirty="0"/>
          </a:p>
          <a:p>
            <a:pPr marL="288925" indent="-288925">
              <a:lnSpc>
                <a:spcPct val="90000"/>
              </a:lnSpc>
              <a:spcBef>
                <a:spcPts val="1500"/>
              </a:spcBef>
              <a:buFontTx/>
              <a:buNone/>
              <a:tabLst>
                <a:tab pos="288925" algn="l"/>
              </a:tabLst>
              <a:defRPr/>
            </a:pPr>
            <a:endParaRPr lang="en-GB" altLang="en-US" sz="2400" dirty="0">
              <a:solidFill>
                <a:srgbClr val="006666"/>
              </a:solidFill>
            </a:endParaRPr>
          </a:p>
        </p:txBody>
      </p:sp>
      <p:pic>
        <p:nvPicPr>
          <p:cNvPr id="4099" name="Picture 8"/>
          <p:cNvPicPr>
            <a:picLocks noChangeAspect="1" noChangeArrowheads="1"/>
          </p:cNvPicPr>
          <p:nvPr/>
        </p:nvPicPr>
        <p:blipFill>
          <a:blip r:embed="rId3">
            <a:extLst>
              <a:ext uri="{28A0092B-C50C-407E-A947-70E740481C1C}">
                <a14:useLocalDpi xmlns:a14="http://schemas.microsoft.com/office/drawing/2010/main" val="0"/>
              </a:ext>
            </a:extLst>
          </a:blip>
          <a:srcRect l="47244" t="14174" r="44292" b="7086"/>
          <a:stretch>
            <a:fillRect/>
          </a:stretch>
        </p:blipFill>
        <p:spPr bwMode="auto">
          <a:xfrm>
            <a:off x="0" y="0"/>
            <a:ext cx="11795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Rectangle 2"/>
          <p:cNvSpPr>
            <a:spLocks noGrp="1" noRot="1" noChangeArrowheads="1"/>
          </p:cNvSpPr>
          <p:nvPr>
            <p:ph type="title"/>
          </p:nvPr>
        </p:nvSpPr>
        <p:spPr>
          <a:xfrm>
            <a:off x="1128713" y="204788"/>
            <a:ext cx="7964487" cy="1019175"/>
          </a:xfrm>
        </p:spPr>
        <p:txBody>
          <a:bodyPr/>
          <a:lstStyle/>
          <a:p>
            <a:pPr eaLnBrk="1" hangingPunct="1">
              <a:lnSpc>
                <a:spcPct val="85000"/>
              </a:lnSpc>
            </a:pPr>
            <a:r>
              <a:rPr lang="en-GB" altLang="en-US" sz="4000" b="1" dirty="0">
                <a:solidFill>
                  <a:srgbClr val="005A70"/>
                </a:solidFill>
              </a:rPr>
              <a:t>Background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8"/>
          <p:cNvPicPr>
            <a:picLocks noChangeAspect="1" noChangeArrowheads="1"/>
          </p:cNvPicPr>
          <p:nvPr/>
        </p:nvPicPr>
        <p:blipFill>
          <a:blip r:embed="rId3">
            <a:extLst>
              <a:ext uri="{28A0092B-C50C-407E-A947-70E740481C1C}">
                <a14:useLocalDpi xmlns:a14="http://schemas.microsoft.com/office/drawing/2010/main" val="0"/>
              </a:ext>
            </a:extLst>
          </a:blip>
          <a:srcRect l="47244" t="14174" r="44292" b="7086"/>
          <a:stretch>
            <a:fillRect/>
          </a:stretch>
        </p:blipFill>
        <p:spPr bwMode="auto">
          <a:xfrm>
            <a:off x="0" y="0"/>
            <a:ext cx="11795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2"/>
          <p:cNvSpPr>
            <a:spLocks noGrp="1" noRot="1" noChangeArrowheads="1"/>
          </p:cNvSpPr>
          <p:nvPr>
            <p:ph type="title"/>
          </p:nvPr>
        </p:nvSpPr>
        <p:spPr>
          <a:xfrm>
            <a:off x="1179513" y="182563"/>
            <a:ext cx="7964487" cy="695325"/>
          </a:xfrm>
        </p:spPr>
        <p:txBody>
          <a:bodyPr/>
          <a:lstStyle/>
          <a:p>
            <a:pPr eaLnBrk="1" hangingPunct="1">
              <a:lnSpc>
                <a:spcPct val="85000"/>
              </a:lnSpc>
            </a:pPr>
            <a:r>
              <a:rPr lang="en-GB" altLang="en-US" sz="4000" b="1" dirty="0">
                <a:solidFill>
                  <a:srgbClr val="005A70"/>
                </a:solidFill>
              </a:rPr>
              <a:t>What we did…..</a:t>
            </a:r>
          </a:p>
        </p:txBody>
      </p:sp>
      <p:sp>
        <p:nvSpPr>
          <p:cNvPr id="5125" name="Text Box 154"/>
          <p:cNvSpPr txBox="1">
            <a:spLocks noChangeArrowheads="1"/>
          </p:cNvSpPr>
          <p:nvPr/>
        </p:nvSpPr>
        <p:spPr bwMode="auto">
          <a:xfrm>
            <a:off x="15965488" y="1320800"/>
            <a:ext cx="114617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lnSpc>
                <a:spcPct val="115000"/>
              </a:lnSpc>
              <a:spcBef>
                <a:spcPct val="0"/>
              </a:spcBef>
              <a:spcAft>
                <a:spcPts val="600"/>
              </a:spcAft>
              <a:buFontTx/>
              <a:buNone/>
            </a:pPr>
            <a:r>
              <a:rPr lang="en-GB" altLang="en-US" sz="1100" b="1">
                <a:ea typeface="Calibri" pitchFamily="34" charset="0"/>
                <a:cs typeface="Times New Roman" pitchFamily="18" charset="0"/>
              </a:rPr>
              <a:t>Number of people involved</a:t>
            </a:r>
          </a:p>
        </p:txBody>
      </p:sp>
      <p:cxnSp>
        <p:nvCxnSpPr>
          <p:cNvPr id="5126" name="Line 153"/>
          <p:cNvCxnSpPr>
            <a:cxnSpLocks noChangeShapeType="1"/>
          </p:cNvCxnSpPr>
          <p:nvPr/>
        </p:nvCxnSpPr>
        <p:spPr bwMode="auto">
          <a:xfrm>
            <a:off x="16583025" y="2146300"/>
            <a:ext cx="9525" cy="2051050"/>
          </a:xfrm>
          <a:prstGeom prst="line">
            <a:avLst/>
          </a:prstGeom>
          <a:noFill/>
          <a:ln w="57150">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3" name="Rectangle 3"/>
          <p:cNvSpPr txBox="1">
            <a:spLocks noChangeArrowheads="1"/>
          </p:cNvSpPr>
          <p:nvPr/>
        </p:nvSpPr>
        <p:spPr bwMode="auto">
          <a:xfrm>
            <a:off x="1408114" y="688974"/>
            <a:ext cx="7284330" cy="5960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buFontTx/>
              <a:buNone/>
              <a:defRPr/>
            </a:pPr>
            <a:endParaRPr lang="en-GB" sz="500" kern="0" dirty="0"/>
          </a:p>
          <a:p>
            <a:pPr marL="363538" indent="-363538">
              <a:buFontTx/>
              <a:buNone/>
              <a:defRPr/>
            </a:pPr>
            <a:endParaRPr lang="en-GB" sz="1000" b="1" kern="0" dirty="0"/>
          </a:p>
          <a:p>
            <a:pPr marL="363538" indent="-363538">
              <a:buSzPct val="160000"/>
              <a:buFontTx/>
              <a:buNone/>
              <a:defRPr/>
            </a:pPr>
            <a:r>
              <a:rPr lang="en-GB" sz="2400" b="1" kern="0" dirty="0">
                <a:solidFill>
                  <a:srgbClr val="005A70"/>
                </a:solidFill>
              </a:rPr>
              <a:t>●	National Pond Survey 1990-1993</a:t>
            </a:r>
            <a:endParaRPr lang="en-GB" sz="2400" kern="0" dirty="0">
              <a:solidFill>
                <a:srgbClr val="005A70"/>
              </a:solidFill>
            </a:endParaRPr>
          </a:p>
          <a:p>
            <a:pPr>
              <a:spcBef>
                <a:spcPts val="0"/>
              </a:spcBef>
              <a:buFontTx/>
              <a:buChar char="-"/>
              <a:defRPr/>
            </a:pPr>
            <a:r>
              <a:rPr lang="en-GB" sz="2000" kern="0" dirty="0"/>
              <a:t>We surveyed c.150 ponds</a:t>
            </a:r>
          </a:p>
          <a:p>
            <a:pPr>
              <a:spcBef>
                <a:spcPts val="0"/>
              </a:spcBef>
              <a:buFontTx/>
              <a:buChar char="-"/>
              <a:defRPr/>
            </a:pPr>
            <a:r>
              <a:rPr lang="en-GB" sz="2000" kern="0" dirty="0"/>
              <a:t>Surveyed the highest quality sites mainly in nature reserves</a:t>
            </a:r>
          </a:p>
          <a:p>
            <a:pPr marL="363538" indent="-363538">
              <a:spcBef>
                <a:spcPts val="0"/>
              </a:spcBef>
              <a:buFontTx/>
              <a:buNone/>
              <a:defRPr/>
            </a:pPr>
            <a:r>
              <a:rPr lang="en-GB" sz="2000" kern="0" dirty="0"/>
              <a:t>- 	England, Wales, Scotland</a:t>
            </a:r>
          </a:p>
          <a:p>
            <a:pPr marL="363538" indent="-363538">
              <a:spcBef>
                <a:spcPts val="0"/>
              </a:spcBef>
              <a:buFontTx/>
              <a:buChar char="-"/>
              <a:defRPr/>
            </a:pPr>
            <a:r>
              <a:rPr lang="en-GB" sz="2000" kern="0" dirty="0"/>
              <a:t>Plant and invertebrate surveys (standard methodology)</a:t>
            </a:r>
          </a:p>
          <a:p>
            <a:pPr marL="363538" indent="-363538">
              <a:buFontTx/>
              <a:buNone/>
              <a:defRPr/>
            </a:pPr>
            <a:r>
              <a:rPr lang="en-GB" sz="500" kern="0" dirty="0"/>
              <a:t>	</a:t>
            </a:r>
          </a:p>
          <a:p>
            <a:pPr marL="363538" indent="-363538">
              <a:buSzPct val="160000"/>
              <a:buFontTx/>
              <a:buNone/>
              <a:defRPr/>
            </a:pPr>
            <a:r>
              <a:rPr lang="en-GB" sz="2400" b="1" kern="0" dirty="0">
                <a:solidFill>
                  <a:srgbClr val="005A70"/>
                </a:solidFill>
              </a:rPr>
              <a:t>●	Re-survey 2015-2016</a:t>
            </a:r>
          </a:p>
          <a:p>
            <a:pPr>
              <a:spcBef>
                <a:spcPts val="0"/>
              </a:spcBef>
              <a:buFontTx/>
              <a:buChar char="-"/>
              <a:defRPr/>
            </a:pPr>
            <a:r>
              <a:rPr lang="en-GB" sz="2000" kern="0" dirty="0"/>
              <a:t>We re-surveyed 66 of the sites (44%)</a:t>
            </a:r>
          </a:p>
          <a:p>
            <a:pPr>
              <a:spcBef>
                <a:spcPts val="0"/>
              </a:spcBef>
              <a:buFontTx/>
              <a:buChar char="-"/>
              <a:defRPr/>
            </a:pPr>
            <a:r>
              <a:rPr lang="en-GB" sz="2000" kern="0" dirty="0"/>
              <a:t>Most in England, 17% in Wales</a:t>
            </a:r>
          </a:p>
          <a:p>
            <a:pPr>
              <a:spcBef>
                <a:spcPts val="0"/>
              </a:spcBef>
              <a:buFontTx/>
              <a:buChar char="-"/>
              <a:defRPr/>
            </a:pPr>
            <a:r>
              <a:rPr lang="en-GB" sz="2000" kern="0" dirty="0"/>
              <a:t>Wetland plants only</a:t>
            </a:r>
          </a:p>
          <a:p>
            <a:pPr marL="0" indent="0">
              <a:spcBef>
                <a:spcPts val="0"/>
              </a:spcBef>
              <a:buNone/>
              <a:defRPr/>
            </a:pPr>
            <a:endParaRPr lang="en-GB" sz="500" kern="0" dirty="0"/>
          </a:p>
          <a:p>
            <a:pPr marL="0" indent="0">
              <a:spcBef>
                <a:spcPts val="0"/>
              </a:spcBef>
              <a:buNone/>
              <a:tabLst>
                <a:tab pos="446088" algn="l"/>
              </a:tabLst>
              <a:defRPr/>
            </a:pPr>
            <a:r>
              <a:rPr lang="en-GB" sz="2400" b="1" kern="0" dirty="0">
                <a:solidFill>
                  <a:srgbClr val="005A70"/>
                </a:solidFill>
              </a:rPr>
              <a:t>●  About the re-survey…..</a:t>
            </a:r>
            <a:endParaRPr lang="en-GB" sz="2000" kern="0" dirty="0"/>
          </a:p>
          <a:p>
            <a:pPr>
              <a:spcBef>
                <a:spcPts val="0"/>
              </a:spcBef>
              <a:buFontTx/>
              <a:buChar char="-"/>
              <a:defRPr/>
            </a:pPr>
            <a:r>
              <a:rPr lang="en-GB" sz="2000" dirty="0"/>
              <a:t>All surveys were carried out by the original plant surveyor</a:t>
            </a:r>
          </a:p>
          <a:p>
            <a:pPr>
              <a:spcBef>
                <a:spcPts val="0"/>
              </a:spcBef>
              <a:buFontTx/>
              <a:buChar char="-"/>
              <a:defRPr/>
            </a:pPr>
            <a:r>
              <a:rPr lang="en-GB" sz="2000" dirty="0"/>
              <a:t>The average time between the two surveys was 24.4 years (range 17 to 27 years)</a:t>
            </a:r>
          </a:p>
          <a:p>
            <a:pPr>
              <a:spcBef>
                <a:spcPts val="0"/>
              </a:spcBef>
              <a:buFontTx/>
              <a:buChar char="-"/>
              <a:defRPr/>
            </a:pPr>
            <a:r>
              <a:rPr lang="en-GB" sz="2000" dirty="0"/>
              <a:t>Most of the re-surveyed ponds (94%) were located in nature reserves (79% in SSSIs, NNRs).</a:t>
            </a:r>
            <a:endParaRPr lang="en-GB" sz="2000" kern="0" dirty="0"/>
          </a:p>
        </p:txBody>
      </p:sp>
      <p:graphicFrame>
        <p:nvGraphicFramePr>
          <p:cNvPr id="14" name="Chart 13"/>
          <p:cNvGraphicFramePr>
            <a:graphicFrameLocks/>
          </p:cNvGraphicFramePr>
          <p:nvPr>
            <p:extLst>
              <p:ext uri="{D42A27DB-BD31-4B8C-83A1-F6EECF244321}">
                <p14:modId xmlns:p14="http://schemas.microsoft.com/office/powerpoint/2010/main" val="845770813"/>
              </p:ext>
            </p:extLst>
          </p:nvPr>
        </p:nvGraphicFramePr>
        <p:xfrm>
          <a:off x="5538524" y="2711183"/>
          <a:ext cx="3153920" cy="1915761"/>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1179513" y="0"/>
            <a:ext cx="7507287" cy="897887"/>
          </a:xfrm>
        </p:spPr>
        <p:txBody>
          <a:bodyPr/>
          <a:lstStyle/>
          <a:p>
            <a:r>
              <a:rPr lang="en-GB" altLang="en-US" b="1" dirty="0">
                <a:solidFill>
                  <a:srgbClr val="005A70"/>
                </a:solidFill>
              </a:rPr>
              <a:t>The survey sites</a:t>
            </a:r>
          </a:p>
        </p:txBody>
      </p:sp>
      <p:pic>
        <p:nvPicPr>
          <p:cNvPr id="6148" name="Picture 8"/>
          <p:cNvPicPr>
            <a:picLocks noChangeAspect="1" noChangeArrowheads="1"/>
          </p:cNvPicPr>
          <p:nvPr/>
        </p:nvPicPr>
        <p:blipFill>
          <a:blip r:embed="rId3">
            <a:extLst>
              <a:ext uri="{28A0092B-C50C-407E-A947-70E740481C1C}">
                <a14:useLocalDpi xmlns:a14="http://schemas.microsoft.com/office/drawing/2010/main" val="0"/>
              </a:ext>
            </a:extLst>
          </a:blip>
          <a:srcRect l="47244" t="14174" r="44292" b="7086"/>
          <a:stretch>
            <a:fillRect/>
          </a:stretch>
        </p:blipFill>
        <p:spPr bwMode="auto">
          <a:xfrm>
            <a:off x="0" y="0"/>
            <a:ext cx="11795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rotWithShape="1">
          <a:blip r:embed="rId4"/>
          <a:srcRect l="34151" t="18758" r="37849" b="18941"/>
          <a:stretch/>
        </p:blipFill>
        <p:spPr>
          <a:xfrm>
            <a:off x="3249322" y="1465213"/>
            <a:ext cx="3367668" cy="4214882"/>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93232" y="3773037"/>
            <a:ext cx="1847379" cy="1124887"/>
          </a:xfrm>
          <a:prstGeom prst="rect">
            <a:avLst/>
          </a:prstGeom>
          <a:ln>
            <a:solidFill>
              <a:schemeClr val="bg1">
                <a:lumMod val="75000"/>
              </a:schemeClr>
            </a:solidFill>
          </a:ln>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21555" y="2420536"/>
            <a:ext cx="1495601" cy="1121701"/>
          </a:xfrm>
          <a:prstGeom prst="rect">
            <a:avLst/>
          </a:prstGeom>
          <a:ln>
            <a:solidFill>
              <a:schemeClr val="bg1">
                <a:lumMod val="75000"/>
              </a:schemeClr>
            </a:solidFill>
          </a:ln>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19543" y="2542874"/>
            <a:ext cx="1591807" cy="1193856"/>
          </a:xfrm>
          <a:prstGeom prst="rect">
            <a:avLst/>
          </a:prstGeom>
          <a:ln>
            <a:solidFill>
              <a:schemeClr val="bg1">
                <a:lumMod val="75000"/>
              </a:schemeClr>
            </a:solidFill>
          </a:ln>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322324" y="1033020"/>
            <a:ext cx="1552306" cy="1164229"/>
          </a:xfrm>
          <a:prstGeom prst="rect">
            <a:avLst/>
          </a:prstGeom>
          <a:ln>
            <a:solidFill>
              <a:schemeClr val="bg1">
                <a:lumMod val="75000"/>
              </a:schemeClr>
            </a:solidFill>
          </a:ln>
        </p:spPr>
      </p:pic>
      <p:pic>
        <p:nvPicPr>
          <p:cNvPr id="14" name="Picture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208321" y="5097722"/>
            <a:ext cx="1149890" cy="1533186"/>
          </a:xfrm>
          <a:prstGeom prst="rect">
            <a:avLst/>
          </a:prstGeom>
          <a:ln>
            <a:solidFill>
              <a:schemeClr val="bg1">
                <a:lumMod val="75000"/>
              </a:schemeClr>
            </a:solidFill>
          </a:ln>
        </p:spPr>
      </p:pic>
      <p:pic>
        <p:nvPicPr>
          <p:cNvPr id="15" name="Picture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6200000">
            <a:off x="3981761" y="919397"/>
            <a:ext cx="1319585" cy="1091632"/>
          </a:xfrm>
          <a:prstGeom prst="rect">
            <a:avLst/>
          </a:prstGeom>
          <a:ln>
            <a:solidFill>
              <a:schemeClr val="bg1">
                <a:lumMod val="75000"/>
              </a:schemeClr>
            </a:solidFill>
          </a:ln>
        </p:spPr>
      </p:pic>
      <p:pic>
        <p:nvPicPr>
          <p:cNvPr id="16" name="Picture 1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274248" y="3888360"/>
            <a:ext cx="1612482" cy="1209362"/>
          </a:xfrm>
          <a:prstGeom prst="rect">
            <a:avLst/>
          </a:prstGeom>
          <a:ln>
            <a:solidFill>
              <a:schemeClr val="bg1">
                <a:lumMod val="75000"/>
              </a:schemeClr>
            </a:solidFill>
          </a:ln>
        </p:spPr>
      </p:pic>
      <p:pic>
        <p:nvPicPr>
          <p:cNvPr id="17" name="Picture 1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428020" y="5285362"/>
            <a:ext cx="1672045" cy="1254034"/>
          </a:xfrm>
          <a:prstGeom prst="rect">
            <a:avLst/>
          </a:prstGeom>
          <a:ln>
            <a:solidFill>
              <a:schemeClr val="bg1">
                <a:lumMod val="75000"/>
              </a:schemeClr>
            </a:solidFill>
          </a:ln>
        </p:spPr>
      </p:pic>
      <p:pic>
        <p:nvPicPr>
          <p:cNvPr id="18" name="Picture 1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571881" y="5315931"/>
            <a:ext cx="1643915" cy="1232936"/>
          </a:xfrm>
          <a:prstGeom prst="rect">
            <a:avLst/>
          </a:prstGeom>
          <a:ln>
            <a:solidFill>
              <a:schemeClr val="bg1">
                <a:lumMod val="75000"/>
              </a:schemeClr>
            </a:solidFill>
          </a:ln>
        </p:spPr>
      </p:pic>
      <p:sp>
        <p:nvSpPr>
          <p:cNvPr id="2" name="TextBox 1"/>
          <p:cNvSpPr txBox="1"/>
          <p:nvPr/>
        </p:nvSpPr>
        <p:spPr>
          <a:xfrm>
            <a:off x="5355267" y="782049"/>
            <a:ext cx="3450444" cy="1754326"/>
          </a:xfrm>
          <a:prstGeom prst="rect">
            <a:avLst/>
          </a:prstGeom>
          <a:solidFill>
            <a:schemeClr val="bg1"/>
          </a:solidFill>
        </p:spPr>
        <p:txBody>
          <a:bodyPr wrap="square" rtlCol="0">
            <a:spAutoFit/>
          </a:bodyPr>
          <a:lstStyle/>
          <a:p>
            <a:r>
              <a:rPr lang="en-GB" b="1" dirty="0"/>
              <a:t>…were very varied</a:t>
            </a:r>
            <a:r>
              <a:rPr lang="en-GB" dirty="0"/>
              <a:t>: from upland tarns to lowland field ponds. Small and large ponds, shaded and open, deep/ permanent and shallow/semi-permanent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2"/>
          <p:cNvSpPr>
            <a:spLocks noChangeArrowheads="1"/>
          </p:cNvSpPr>
          <p:nvPr/>
        </p:nvSpPr>
        <p:spPr bwMode="auto">
          <a:xfrm>
            <a:off x="3276600" y="-1395413"/>
            <a:ext cx="45561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endParaRPr lang="en-US">
              <a:solidFill>
                <a:srgbClr val="2B5E08"/>
              </a:solidFill>
              <a:effectLst>
                <a:outerShdw blurRad="38100" dist="38100" dir="2700000" algn="tl">
                  <a:srgbClr val="C0C0C0"/>
                </a:outerShdw>
              </a:effectLst>
            </a:endParaRPr>
          </a:p>
        </p:txBody>
      </p:sp>
      <p:sp>
        <p:nvSpPr>
          <p:cNvPr id="7172" name="Freeform 5"/>
          <p:cNvSpPr>
            <a:spLocks/>
          </p:cNvSpPr>
          <p:nvPr/>
        </p:nvSpPr>
        <p:spPr bwMode="auto">
          <a:xfrm rot="5325769">
            <a:off x="-2743200" y="3176588"/>
            <a:ext cx="6408738" cy="576262"/>
          </a:xfrm>
          <a:custGeom>
            <a:avLst/>
            <a:gdLst>
              <a:gd name="T0" fmla="*/ 2147483647 w 2514"/>
              <a:gd name="T1" fmla="*/ 2147483647 h 888"/>
              <a:gd name="T2" fmla="*/ 2147483647 w 2514"/>
              <a:gd name="T3" fmla="*/ 2147483647 h 888"/>
              <a:gd name="T4" fmla="*/ 2147483647 w 2514"/>
              <a:gd name="T5" fmla="*/ 2147483647 h 888"/>
              <a:gd name="T6" fmla="*/ 2147483647 w 2514"/>
              <a:gd name="T7" fmla="*/ 2147483647 h 888"/>
              <a:gd name="T8" fmla="*/ 2147483647 w 2514"/>
              <a:gd name="T9" fmla="*/ 2147483647 h 888"/>
              <a:gd name="T10" fmla="*/ 2147483647 w 2514"/>
              <a:gd name="T11" fmla="*/ 2147483647 h 888"/>
              <a:gd name="T12" fmla="*/ 2147483647 w 2514"/>
              <a:gd name="T13" fmla="*/ 2147483647 h 888"/>
              <a:gd name="T14" fmla="*/ 2147483647 w 2514"/>
              <a:gd name="T15" fmla="*/ 2147483647 h 888"/>
              <a:gd name="T16" fmla="*/ 2147483647 w 2514"/>
              <a:gd name="T17" fmla="*/ 0 h 888"/>
              <a:gd name="T18" fmla="*/ 2147483647 w 2514"/>
              <a:gd name="T19" fmla="*/ 0 h 888"/>
              <a:gd name="T20" fmla="*/ 2147483647 w 2514"/>
              <a:gd name="T21" fmla="*/ 0 h 888"/>
              <a:gd name="T22" fmla="*/ 2147483647 w 2514"/>
              <a:gd name="T23" fmla="*/ 0 h 888"/>
              <a:gd name="T24" fmla="*/ 2147483647 w 2514"/>
              <a:gd name="T25" fmla="*/ 0 h 888"/>
              <a:gd name="T26" fmla="*/ 2147483647 w 2514"/>
              <a:gd name="T27" fmla="*/ 2147483647 h 888"/>
              <a:gd name="T28" fmla="*/ 2147483647 w 2514"/>
              <a:gd name="T29" fmla="*/ 2147483647 h 888"/>
              <a:gd name="T30" fmla="*/ 2147483647 w 2514"/>
              <a:gd name="T31" fmla="*/ 2147483647 h 888"/>
              <a:gd name="T32" fmla="*/ 2147483647 w 2514"/>
              <a:gd name="T33" fmla="*/ 2147483647 h 888"/>
              <a:gd name="T34" fmla="*/ 2147483647 w 2514"/>
              <a:gd name="T35" fmla="*/ 0 h 888"/>
              <a:gd name="T36" fmla="*/ 2147483647 w 2514"/>
              <a:gd name="T37" fmla="*/ 0 h 888"/>
              <a:gd name="T38" fmla="*/ 2147483647 w 2514"/>
              <a:gd name="T39" fmla="*/ 2147483647 h 888"/>
              <a:gd name="T40" fmla="*/ 2147483647 w 2514"/>
              <a:gd name="T41" fmla="*/ 2147483647 h 888"/>
              <a:gd name="T42" fmla="*/ 2147483647 w 2514"/>
              <a:gd name="T43" fmla="*/ 2147483647 h 888"/>
              <a:gd name="T44" fmla="*/ 2147483647 w 2514"/>
              <a:gd name="T45" fmla="*/ 0 h 888"/>
              <a:gd name="T46" fmla="*/ 2147483647 w 2514"/>
              <a:gd name="T47" fmla="*/ 0 h 888"/>
              <a:gd name="T48" fmla="*/ 2147483647 w 2514"/>
              <a:gd name="T49" fmla="*/ 0 h 888"/>
              <a:gd name="T50" fmla="*/ 2147483647 w 2514"/>
              <a:gd name="T51" fmla="*/ 0 h 888"/>
              <a:gd name="T52" fmla="*/ 2147483647 w 2514"/>
              <a:gd name="T53" fmla="*/ 2147483647 h 888"/>
              <a:gd name="T54" fmla="*/ 2147483647 w 2514"/>
              <a:gd name="T55" fmla="*/ 2147483647 h 888"/>
              <a:gd name="T56" fmla="*/ 2147483647 w 2514"/>
              <a:gd name="T57" fmla="*/ 2147483647 h 888"/>
              <a:gd name="T58" fmla="*/ 2147483647 w 2514"/>
              <a:gd name="T59" fmla="*/ 2147483647 h 888"/>
              <a:gd name="T60" fmla="*/ 2147483647 w 2514"/>
              <a:gd name="T61" fmla="*/ 2147483647 h 888"/>
              <a:gd name="T62" fmla="*/ 2147483647 w 2514"/>
              <a:gd name="T63" fmla="*/ 2147483647 h 888"/>
              <a:gd name="T64" fmla="*/ 2147483647 w 2514"/>
              <a:gd name="T65" fmla="*/ 2147483647 h 888"/>
              <a:gd name="T66" fmla="*/ 2147483647 w 2514"/>
              <a:gd name="T67" fmla="*/ 2147483647 h 888"/>
              <a:gd name="T68" fmla="*/ 2147483647 w 2514"/>
              <a:gd name="T69" fmla="*/ 2147483647 h 888"/>
              <a:gd name="T70" fmla="*/ 2147483647 w 2514"/>
              <a:gd name="T71" fmla="*/ 2147483647 h 888"/>
              <a:gd name="T72" fmla="*/ 2147483647 w 2514"/>
              <a:gd name="T73" fmla="*/ 2147483647 h 88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514" h="888">
                <a:moveTo>
                  <a:pt x="573" y="444"/>
                </a:moveTo>
                <a:cubicBezTo>
                  <a:pt x="701" y="447"/>
                  <a:pt x="780" y="487"/>
                  <a:pt x="885" y="534"/>
                </a:cubicBezTo>
                <a:cubicBezTo>
                  <a:pt x="990" y="581"/>
                  <a:pt x="1105" y="675"/>
                  <a:pt x="1206" y="726"/>
                </a:cubicBezTo>
                <a:cubicBezTo>
                  <a:pt x="1307" y="777"/>
                  <a:pt x="1367" y="814"/>
                  <a:pt x="1539" y="855"/>
                </a:cubicBezTo>
                <a:cubicBezTo>
                  <a:pt x="1667" y="882"/>
                  <a:pt x="1777" y="888"/>
                  <a:pt x="1930" y="873"/>
                </a:cubicBezTo>
                <a:cubicBezTo>
                  <a:pt x="2074" y="852"/>
                  <a:pt x="2164" y="825"/>
                  <a:pt x="2284" y="759"/>
                </a:cubicBezTo>
                <a:cubicBezTo>
                  <a:pt x="2376" y="707"/>
                  <a:pt x="2426" y="650"/>
                  <a:pt x="2464" y="597"/>
                </a:cubicBezTo>
                <a:cubicBezTo>
                  <a:pt x="2497" y="561"/>
                  <a:pt x="2513" y="483"/>
                  <a:pt x="2512" y="438"/>
                </a:cubicBezTo>
                <a:cubicBezTo>
                  <a:pt x="2514" y="397"/>
                  <a:pt x="2497" y="334"/>
                  <a:pt x="2476" y="291"/>
                </a:cubicBezTo>
                <a:cubicBezTo>
                  <a:pt x="2455" y="248"/>
                  <a:pt x="2440" y="225"/>
                  <a:pt x="2388" y="180"/>
                </a:cubicBezTo>
                <a:cubicBezTo>
                  <a:pt x="2326" y="117"/>
                  <a:pt x="2236" y="73"/>
                  <a:pt x="2136" y="45"/>
                </a:cubicBezTo>
                <a:cubicBezTo>
                  <a:pt x="2035" y="18"/>
                  <a:pt x="1903" y="0"/>
                  <a:pt x="1783" y="19"/>
                </a:cubicBezTo>
                <a:cubicBezTo>
                  <a:pt x="1621" y="31"/>
                  <a:pt x="1477" y="120"/>
                  <a:pt x="1423" y="210"/>
                </a:cubicBezTo>
                <a:cubicBezTo>
                  <a:pt x="1372" y="297"/>
                  <a:pt x="1399" y="414"/>
                  <a:pt x="1447" y="462"/>
                </a:cubicBezTo>
                <a:cubicBezTo>
                  <a:pt x="1531" y="570"/>
                  <a:pt x="1744" y="600"/>
                  <a:pt x="1882" y="576"/>
                </a:cubicBezTo>
                <a:cubicBezTo>
                  <a:pt x="1963" y="564"/>
                  <a:pt x="1996" y="540"/>
                  <a:pt x="2041" y="510"/>
                </a:cubicBezTo>
                <a:cubicBezTo>
                  <a:pt x="2075" y="480"/>
                  <a:pt x="2090" y="447"/>
                  <a:pt x="2087" y="402"/>
                </a:cubicBezTo>
                <a:cubicBezTo>
                  <a:pt x="2092" y="333"/>
                  <a:pt x="2001" y="285"/>
                  <a:pt x="1962" y="282"/>
                </a:cubicBezTo>
                <a:cubicBezTo>
                  <a:pt x="1896" y="270"/>
                  <a:pt x="1858" y="278"/>
                  <a:pt x="1926" y="297"/>
                </a:cubicBezTo>
                <a:cubicBezTo>
                  <a:pt x="1986" y="318"/>
                  <a:pt x="2041" y="393"/>
                  <a:pt x="1948" y="462"/>
                </a:cubicBezTo>
                <a:cubicBezTo>
                  <a:pt x="1876" y="501"/>
                  <a:pt x="1867" y="507"/>
                  <a:pt x="1759" y="507"/>
                </a:cubicBezTo>
                <a:cubicBezTo>
                  <a:pt x="1684" y="499"/>
                  <a:pt x="1637" y="488"/>
                  <a:pt x="1577" y="435"/>
                </a:cubicBezTo>
                <a:cubicBezTo>
                  <a:pt x="1519" y="381"/>
                  <a:pt x="1522" y="315"/>
                  <a:pt x="1543" y="261"/>
                </a:cubicBezTo>
                <a:cubicBezTo>
                  <a:pt x="1564" y="207"/>
                  <a:pt x="1614" y="164"/>
                  <a:pt x="1701" y="128"/>
                </a:cubicBezTo>
                <a:cubicBezTo>
                  <a:pt x="1758" y="110"/>
                  <a:pt x="1812" y="100"/>
                  <a:pt x="1881" y="102"/>
                </a:cubicBezTo>
                <a:cubicBezTo>
                  <a:pt x="1956" y="99"/>
                  <a:pt x="2079" y="114"/>
                  <a:pt x="2157" y="156"/>
                </a:cubicBezTo>
                <a:cubicBezTo>
                  <a:pt x="2257" y="196"/>
                  <a:pt x="2310" y="267"/>
                  <a:pt x="2346" y="336"/>
                </a:cubicBezTo>
                <a:cubicBezTo>
                  <a:pt x="2376" y="408"/>
                  <a:pt x="2387" y="479"/>
                  <a:pt x="2338" y="543"/>
                </a:cubicBezTo>
                <a:cubicBezTo>
                  <a:pt x="2278" y="633"/>
                  <a:pt x="2242" y="642"/>
                  <a:pt x="2146" y="699"/>
                </a:cubicBezTo>
                <a:cubicBezTo>
                  <a:pt x="2065" y="735"/>
                  <a:pt x="2014" y="744"/>
                  <a:pt x="1948" y="756"/>
                </a:cubicBezTo>
                <a:cubicBezTo>
                  <a:pt x="1876" y="768"/>
                  <a:pt x="1852" y="774"/>
                  <a:pt x="1746" y="768"/>
                </a:cubicBezTo>
                <a:cubicBezTo>
                  <a:pt x="1560" y="756"/>
                  <a:pt x="1483" y="732"/>
                  <a:pt x="1305" y="642"/>
                </a:cubicBezTo>
                <a:cubicBezTo>
                  <a:pt x="1143" y="570"/>
                  <a:pt x="958" y="417"/>
                  <a:pt x="759" y="390"/>
                </a:cubicBezTo>
                <a:cubicBezTo>
                  <a:pt x="621" y="372"/>
                  <a:pt x="537" y="375"/>
                  <a:pt x="378" y="396"/>
                </a:cubicBezTo>
                <a:cubicBezTo>
                  <a:pt x="268" y="413"/>
                  <a:pt x="143" y="473"/>
                  <a:pt x="99" y="492"/>
                </a:cubicBezTo>
                <a:cubicBezTo>
                  <a:pt x="0" y="540"/>
                  <a:pt x="33" y="540"/>
                  <a:pt x="114" y="513"/>
                </a:cubicBezTo>
                <a:cubicBezTo>
                  <a:pt x="195" y="477"/>
                  <a:pt x="414" y="423"/>
                  <a:pt x="573" y="444"/>
                </a:cubicBezTo>
                <a:close/>
              </a:path>
            </a:pathLst>
          </a:custGeom>
          <a:gradFill rotWithShape="1">
            <a:gsLst>
              <a:gs pos="0">
                <a:srgbClr val="DE91FD"/>
              </a:gs>
              <a:gs pos="100000">
                <a:srgbClr val="990099">
                  <a:alpha val="89998"/>
                </a:srgbClr>
              </a:gs>
            </a:gsLst>
            <a:lin ang="0" scaled="1"/>
          </a:gradFill>
          <a:ln>
            <a:noFill/>
          </a:ln>
          <a:extLst>
            <a:ext uri="{91240B29-F687-4F45-9708-019B960494DF}">
              <a14:hiddenLine xmlns:a14="http://schemas.microsoft.com/office/drawing/2010/main" w="3175" cmpd="sng">
                <a:solidFill>
                  <a:srgbClr val="000000"/>
                </a:solidFill>
                <a:round/>
                <a:headEnd/>
                <a:tailEnd/>
              </a14:hiddenLine>
            </a:ext>
          </a:extLst>
        </p:spPr>
        <p:txBody>
          <a:bodyPr/>
          <a:lstStyle/>
          <a:p>
            <a:endParaRPr lang="en-GB"/>
          </a:p>
        </p:txBody>
      </p:sp>
      <p:pic>
        <p:nvPicPr>
          <p:cNvPr id="7173" name="Picture 8"/>
          <p:cNvPicPr>
            <a:picLocks noChangeAspect="1" noChangeArrowheads="1"/>
          </p:cNvPicPr>
          <p:nvPr/>
        </p:nvPicPr>
        <p:blipFill>
          <a:blip r:embed="rId3">
            <a:extLst>
              <a:ext uri="{28A0092B-C50C-407E-A947-70E740481C1C}">
                <a14:useLocalDpi xmlns:a14="http://schemas.microsoft.com/office/drawing/2010/main" val="0"/>
              </a:ext>
            </a:extLst>
          </a:blip>
          <a:srcRect l="47244" t="14174" r="44292" b="7086"/>
          <a:stretch>
            <a:fillRect/>
          </a:stretch>
        </p:blipFill>
        <p:spPr bwMode="auto">
          <a:xfrm>
            <a:off x="0" y="0"/>
            <a:ext cx="11795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2"/>
          <p:cNvSpPr txBox="1">
            <a:spLocks noRot="1" noChangeArrowheads="1"/>
          </p:cNvSpPr>
          <p:nvPr/>
        </p:nvSpPr>
        <p:spPr bwMode="auto">
          <a:xfrm>
            <a:off x="1460500" y="453979"/>
            <a:ext cx="7665495"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l" eaLnBrk="1" hangingPunct="1">
              <a:lnSpc>
                <a:spcPct val="85000"/>
              </a:lnSpc>
              <a:defRPr/>
            </a:pPr>
            <a:r>
              <a:rPr lang="en-GB" altLang="en-US" b="1" kern="0" dirty="0">
                <a:solidFill>
                  <a:srgbClr val="005A70"/>
                </a:solidFill>
              </a:rPr>
              <a:t>Results: </a:t>
            </a:r>
            <a:r>
              <a:rPr lang="en-GB" altLang="en-US" b="1" dirty="0">
                <a:solidFill>
                  <a:srgbClr val="005A70"/>
                </a:solidFill>
                <a:latin typeface="Arial" pitchFamily="34" charset="0"/>
                <a:cs typeface="Arial" pitchFamily="34" charset="0"/>
              </a:rPr>
              <a:t>Plant richness</a:t>
            </a:r>
          </a:p>
          <a:p>
            <a:pPr algn="l" eaLnBrk="1" hangingPunct="1">
              <a:lnSpc>
                <a:spcPct val="85000"/>
              </a:lnSpc>
              <a:defRPr/>
            </a:pPr>
            <a:endParaRPr lang="en-GB" altLang="en-US" b="1" kern="0" dirty="0">
              <a:solidFill>
                <a:srgbClr val="005A70"/>
              </a:solidFill>
            </a:endParaRPr>
          </a:p>
        </p:txBody>
      </p:sp>
      <p:cxnSp>
        <p:nvCxnSpPr>
          <p:cNvPr id="8" name="Straight Arrow Connector 7"/>
          <p:cNvCxnSpPr/>
          <p:nvPr/>
        </p:nvCxnSpPr>
        <p:spPr>
          <a:xfrm>
            <a:off x="6073775" y="3084513"/>
            <a:ext cx="531813" cy="0"/>
          </a:xfrm>
          <a:prstGeom prst="straightConnector1">
            <a:avLst/>
          </a:prstGeom>
          <a:ln w="762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460502" y="977900"/>
            <a:ext cx="3903104" cy="5539978"/>
          </a:xfrm>
          <a:prstGeom prst="rect">
            <a:avLst/>
          </a:prstGeom>
          <a:noFill/>
        </p:spPr>
        <p:txBody>
          <a:bodyPr wrap="square">
            <a:spAutoFit/>
          </a:bodyPr>
          <a:lstStyle/>
          <a:p>
            <a:pPr marL="363538" indent="-363538">
              <a:defRPr/>
            </a:pPr>
            <a:r>
              <a:rPr lang="en-GB" altLang="en-US" sz="2400" b="1" dirty="0">
                <a:solidFill>
                  <a:srgbClr val="005A70"/>
                </a:solidFill>
                <a:latin typeface="Arial" pitchFamily="34" charset="0"/>
                <a:cs typeface="Arial" pitchFamily="34" charset="0"/>
              </a:rPr>
              <a:t>England</a:t>
            </a:r>
          </a:p>
          <a:p>
            <a:pPr marL="363538" indent="-363538">
              <a:defRPr/>
            </a:pPr>
            <a:endParaRPr lang="en-GB" altLang="en-US" sz="600" b="1" u="sng" dirty="0">
              <a:latin typeface="Arial" pitchFamily="34" charset="0"/>
              <a:cs typeface="Arial" pitchFamily="34" charset="0"/>
            </a:endParaRPr>
          </a:p>
          <a:p>
            <a:pPr lvl="0"/>
            <a:r>
              <a:rPr lang="en-GB" b="1" dirty="0"/>
              <a:t>Two-thirds (66%) of these high quality ponds lost plant species</a:t>
            </a:r>
            <a:r>
              <a:rPr lang="en-GB" dirty="0"/>
              <a:t> during the 24 year gap (in </a:t>
            </a:r>
            <a:r>
              <a:rPr lang="en-GB" i="1" dirty="0"/>
              <a:t>southern</a:t>
            </a:r>
            <a:r>
              <a:rPr lang="en-GB" dirty="0"/>
              <a:t> England this figure rose to 71% of sites).</a:t>
            </a:r>
          </a:p>
          <a:p>
            <a:pPr lvl="0"/>
            <a:endParaRPr lang="en-GB" dirty="0"/>
          </a:p>
          <a:p>
            <a:pPr lvl="0"/>
            <a:endParaRPr lang="en-GB" dirty="0"/>
          </a:p>
          <a:p>
            <a:pPr lvl="0"/>
            <a:endParaRPr lang="en-GB" dirty="0"/>
          </a:p>
          <a:p>
            <a:pPr lvl="0"/>
            <a:endParaRPr lang="en-GB" dirty="0"/>
          </a:p>
          <a:p>
            <a:pPr lvl="0"/>
            <a:r>
              <a:rPr lang="en-GB" b="1" dirty="0"/>
              <a:t>On </a:t>
            </a:r>
            <a:r>
              <a:rPr lang="en-GB" b="1" i="1" dirty="0"/>
              <a:t>average</a:t>
            </a:r>
            <a:r>
              <a:rPr lang="en-GB" b="1" dirty="0"/>
              <a:t> the number of wetland plant species in each pond in England declined significantly by 17% </a:t>
            </a:r>
            <a:r>
              <a:rPr lang="en-GB" dirty="0"/>
              <a:t>from 25 to 21 species (p&lt;0.001). </a:t>
            </a:r>
          </a:p>
          <a:p>
            <a:pPr lvl="0"/>
            <a:r>
              <a:rPr lang="en-GB" dirty="0"/>
              <a:t>Of these, the number of </a:t>
            </a:r>
            <a:r>
              <a:rPr lang="en-GB" i="1" dirty="0"/>
              <a:t>submerged</a:t>
            </a:r>
            <a:r>
              <a:rPr lang="en-GB" dirty="0"/>
              <a:t> plants (the most sensitive group of species) dropped by almost a third (31%) (p&lt;0.001). </a:t>
            </a:r>
          </a:p>
        </p:txBody>
      </p:sp>
      <p:graphicFrame>
        <p:nvGraphicFramePr>
          <p:cNvPr id="12" name="Chart 11"/>
          <p:cNvGraphicFramePr>
            <a:graphicFrameLocks/>
          </p:cNvGraphicFramePr>
          <p:nvPr>
            <p:extLst>
              <p:ext uri="{D42A27DB-BD31-4B8C-83A1-F6EECF244321}">
                <p14:modId xmlns:p14="http://schemas.microsoft.com/office/powerpoint/2010/main" val="1413673737"/>
              </p:ext>
            </p:extLst>
          </p:nvPr>
        </p:nvGraphicFramePr>
        <p:xfrm>
          <a:off x="5574323" y="976935"/>
          <a:ext cx="3407507" cy="2107578"/>
        </p:xfrm>
        <a:graphic>
          <a:graphicData uri="http://schemas.openxmlformats.org/drawingml/2006/chart">
            <c:chart xmlns:c="http://schemas.openxmlformats.org/drawingml/2006/chart" xmlns:r="http://schemas.openxmlformats.org/officeDocument/2006/relationships" r:id="rId4"/>
          </a:graphicData>
        </a:graphic>
      </p:graphicFrame>
      <p:grpSp>
        <p:nvGrpSpPr>
          <p:cNvPr id="5" name="Group 4"/>
          <p:cNvGrpSpPr/>
          <p:nvPr/>
        </p:nvGrpSpPr>
        <p:grpSpPr>
          <a:xfrm>
            <a:off x="5282430" y="3935719"/>
            <a:ext cx="3765952" cy="2652783"/>
            <a:chOff x="5282430" y="3935719"/>
            <a:chExt cx="3765952" cy="2652783"/>
          </a:xfrm>
        </p:grpSpPr>
        <p:pic>
          <p:nvPicPr>
            <p:cNvPr id="2" name="Picture 1"/>
            <p:cNvPicPr>
              <a:picLocks noChangeAspect="1"/>
            </p:cNvPicPr>
            <p:nvPr/>
          </p:nvPicPr>
          <p:blipFill rotWithShape="1">
            <a:blip r:embed="rId5"/>
            <a:srcRect l="19675" t="25317" r="34138" b="13162"/>
            <a:stretch/>
          </p:blipFill>
          <p:spPr>
            <a:xfrm>
              <a:off x="5507770" y="3935719"/>
              <a:ext cx="3540612" cy="2652783"/>
            </a:xfrm>
            <a:prstGeom prst="rect">
              <a:avLst/>
            </a:prstGeom>
          </p:spPr>
        </p:pic>
        <p:sp>
          <p:nvSpPr>
            <p:cNvPr id="3" name="TextBox 2"/>
            <p:cNvSpPr txBox="1"/>
            <p:nvPr/>
          </p:nvSpPr>
          <p:spPr>
            <a:xfrm>
              <a:off x="5820262" y="4857797"/>
              <a:ext cx="892906" cy="307777"/>
            </a:xfrm>
            <a:prstGeom prst="rect">
              <a:avLst/>
            </a:prstGeom>
            <a:noFill/>
          </p:spPr>
          <p:txBody>
            <a:bodyPr wrap="square" rtlCol="0">
              <a:spAutoFit/>
            </a:bodyPr>
            <a:lstStyle/>
            <a:p>
              <a:r>
                <a:rPr lang="en-GB" sz="1400" dirty="0"/>
                <a:t>1991-93</a:t>
              </a:r>
            </a:p>
          </p:txBody>
        </p:sp>
        <p:sp>
          <p:nvSpPr>
            <p:cNvPr id="13" name="TextBox 12"/>
            <p:cNvSpPr txBox="1"/>
            <p:nvPr/>
          </p:nvSpPr>
          <p:spPr>
            <a:xfrm>
              <a:off x="7385656" y="5478955"/>
              <a:ext cx="875828" cy="307777"/>
            </a:xfrm>
            <a:prstGeom prst="rect">
              <a:avLst/>
            </a:prstGeom>
            <a:noFill/>
          </p:spPr>
          <p:txBody>
            <a:bodyPr wrap="square" rtlCol="0">
              <a:spAutoFit/>
            </a:bodyPr>
            <a:lstStyle/>
            <a:p>
              <a:r>
                <a:rPr lang="en-GB" sz="1400" dirty="0"/>
                <a:t>2015-16</a:t>
              </a:r>
            </a:p>
          </p:txBody>
        </p:sp>
        <p:sp>
          <p:nvSpPr>
            <p:cNvPr id="4" name="TextBox 3"/>
            <p:cNvSpPr txBox="1"/>
            <p:nvPr/>
          </p:nvSpPr>
          <p:spPr>
            <a:xfrm flipH="1">
              <a:off x="5282430" y="4183346"/>
              <a:ext cx="323165" cy="1656678"/>
            </a:xfrm>
            <a:prstGeom prst="rect">
              <a:avLst/>
            </a:prstGeom>
            <a:noFill/>
          </p:spPr>
          <p:txBody>
            <a:bodyPr vert="vert270" wrap="square" rtlCol="0">
              <a:spAutoFit/>
            </a:bodyPr>
            <a:lstStyle/>
            <a:p>
              <a:r>
                <a:rPr lang="en-GB" sz="900" dirty="0">
                  <a:solidFill>
                    <a:schemeClr val="tx1">
                      <a:lumMod val="65000"/>
                      <a:lumOff val="35000"/>
                    </a:schemeClr>
                  </a:solidFill>
                </a:rPr>
                <a:t>Number of species</a:t>
              </a: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2"/>
          <p:cNvSpPr>
            <a:spLocks noChangeArrowheads="1"/>
          </p:cNvSpPr>
          <p:nvPr/>
        </p:nvSpPr>
        <p:spPr bwMode="auto">
          <a:xfrm>
            <a:off x="3276600" y="-1395413"/>
            <a:ext cx="45561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endParaRPr lang="en-US">
              <a:solidFill>
                <a:srgbClr val="2B5E08"/>
              </a:solidFill>
              <a:effectLst>
                <a:outerShdw blurRad="38100" dist="38100" dir="2700000" algn="tl">
                  <a:srgbClr val="C0C0C0"/>
                </a:outerShdw>
              </a:effectLst>
            </a:endParaRPr>
          </a:p>
        </p:txBody>
      </p:sp>
      <p:sp>
        <p:nvSpPr>
          <p:cNvPr id="8196" name="Freeform 5"/>
          <p:cNvSpPr>
            <a:spLocks/>
          </p:cNvSpPr>
          <p:nvPr/>
        </p:nvSpPr>
        <p:spPr bwMode="auto">
          <a:xfrm rot="5325769">
            <a:off x="-2743200" y="3176588"/>
            <a:ext cx="6408738" cy="576262"/>
          </a:xfrm>
          <a:custGeom>
            <a:avLst/>
            <a:gdLst>
              <a:gd name="T0" fmla="*/ 2147483647 w 2514"/>
              <a:gd name="T1" fmla="*/ 2147483647 h 888"/>
              <a:gd name="T2" fmla="*/ 2147483647 w 2514"/>
              <a:gd name="T3" fmla="*/ 2147483647 h 888"/>
              <a:gd name="T4" fmla="*/ 2147483647 w 2514"/>
              <a:gd name="T5" fmla="*/ 2147483647 h 888"/>
              <a:gd name="T6" fmla="*/ 2147483647 w 2514"/>
              <a:gd name="T7" fmla="*/ 2147483647 h 888"/>
              <a:gd name="T8" fmla="*/ 2147483647 w 2514"/>
              <a:gd name="T9" fmla="*/ 2147483647 h 888"/>
              <a:gd name="T10" fmla="*/ 2147483647 w 2514"/>
              <a:gd name="T11" fmla="*/ 2147483647 h 888"/>
              <a:gd name="T12" fmla="*/ 2147483647 w 2514"/>
              <a:gd name="T13" fmla="*/ 2147483647 h 888"/>
              <a:gd name="T14" fmla="*/ 2147483647 w 2514"/>
              <a:gd name="T15" fmla="*/ 2147483647 h 888"/>
              <a:gd name="T16" fmla="*/ 2147483647 w 2514"/>
              <a:gd name="T17" fmla="*/ 0 h 888"/>
              <a:gd name="T18" fmla="*/ 2147483647 w 2514"/>
              <a:gd name="T19" fmla="*/ 0 h 888"/>
              <a:gd name="T20" fmla="*/ 2147483647 w 2514"/>
              <a:gd name="T21" fmla="*/ 0 h 888"/>
              <a:gd name="T22" fmla="*/ 2147483647 w 2514"/>
              <a:gd name="T23" fmla="*/ 0 h 888"/>
              <a:gd name="T24" fmla="*/ 2147483647 w 2514"/>
              <a:gd name="T25" fmla="*/ 0 h 888"/>
              <a:gd name="T26" fmla="*/ 2147483647 w 2514"/>
              <a:gd name="T27" fmla="*/ 2147483647 h 888"/>
              <a:gd name="T28" fmla="*/ 2147483647 w 2514"/>
              <a:gd name="T29" fmla="*/ 2147483647 h 888"/>
              <a:gd name="T30" fmla="*/ 2147483647 w 2514"/>
              <a:gd name="T31" fmla="*/ 2147483647 h 888"/>
              <a:gd name="T32" fmla="*/ 2147483647 w 2514"/>
              <a:gd name="T33" fmla="*/ 2147483647 h 888"/>
              <a:gd name="T34" fmla="*/ 2147483647 w 2514"/>
              <a:gd name="T35" fmla="*/ 0 h 888"/>
              <a:gd name="T36" fmla="*/ 2147483647 w 2514"/>
              <a:gd name="T37" fmla="*/ 0 h 888"/>
              <a:gd name="T38" fmla="*/ 2147483647 w 2514"/>
              <a:gd name="T39" fmla="*/ 2147483647 h 888"/>
              <a:gd name="T40" fmla="*/ 2147483647 w 2514"/>
              <a:gd name="T41" fmla="*/ 2147483647 h 888"/>
              <a:gd name="T42" fmla="*/ 2147483647 w 2514"/>
              <a:gd name="T43" fmla="*/ 2147483647 h 888"/>
              <a:gd name="T44" fmla="*/ 2147483647 w 2514"/>
              <a:gd name="T45" fmla="*/ 0 h 888"/>
              <a:gd name="T46" fmla="*/ 2147483647 w 2514"/>
              <a:gd name="T47" fmla="*/ 0 h 888"/>
              <a:gd name="T48" fmla="*/ 2147483647 w 2514"/>
              <a:gd name="T49" fmla="*/ 0 h 888"/>
              <a:gd name="T50" fmla="*/ 2147483647 w 2514"/>
              <a:gd name="T51" fmla="*/ 0 h 888"/>
              <a:gd name="T52" fmla="*/ 2147483647 w 2514"/>
              <a:gd name="T53" fmla="*/ 2147483647 h 888"/>
              <a:gd name="T54" fmla="*/ 2147483647 w 2514"/>
              <a:gd name="T55" fmla="*/ 2147483647 h 888"/>
              <a:gd name="T56" fmla="*/ 2147483647 w 2514"/>
              <a:gd name="T57" fmla="*/ 2147483647 h 888"/>
              <a:gd name="T58" fmla="*/ 2147483647 w 2514"/>
              <a:gd name="T59" fmla="*/ 2147483647 h 888"/>
              <a:gd name="T60" fmla="*/ 2147483647 w 2514"/>
              <a:gd name="T61" fmla="*/ 2147483647 h 888"/>
              <a:gd name="T62" fmla="*/ 2147483647 w 2514"/>
              <a:gd name="T63" fmla="*/ 2147483647 h 888"/>
              <a:gd name="T64" fmla="*/ 2147483647 w 2514"/>
              <a:gd name="T65" fmla="*/ 2147483647 h 888"/>
              <a:gd name="T66" fmla="*/ 2147483647 w 2514"/>
              <a:gd name="T67" fmla="*/ 2147483647 h 888"/>
              <a:gd name="T68" fmla="*/ 2147483647 w 2514"/>
              <a:gd name="T69" fmla="*/ 2147483647 h 888"/>
              <a:gd name="T70" fmla="*/ 2147483647 w 2514"/>
              <a:gd name="T71" fmla="*/ 2147483647 h 888"/>
              <a:gd name="T72" fmla="*/ 2147483647 w 2514"/>
              <a:gd name="T73" fmla="*/ 2147483647 h 88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514" h="888">
                <a:moveTo>
                  <a:pt x="573" y="444"/>
                </a:moveTo>
                <a:cubicBezTo>
                  <a:pt x="701" y="447"/>
                  <a:pt x="780" y="487"/>
                  <a:pt x="885" y="534"/>
                </a:cubicBezTo>
                <a:cubicBezTo>
                  <a:pt x="990" y="581"/>
                  <a:pt x="1105" y="675"/>
                  <a:pt x="1206" y="726"/>
                </a:cubicBezTo>
                <a:cubicBezTo>
                  <a:pt x="1307" y="777"/>
                  <a:pt x="1367" y="814"/>
                  <a:pt x="1539" y="855"/>
                </a:cubicBezTo>
                <a:cubicBezTo>
                  <a:pt x="1667" y="882"/>
                  <a:pt x="1777" y="888"/>
                  <a:pt x="1930" y="873"/>
                </a:cubicBezTo>
                <a:cubicBezTo>
                  <a:pt x="2074" y="852"/>
                  <a:pt x="2164" y="825"/>
                  <a:pt x="2284" y="759"/>
                </a:cubicBezTo>
                <a:cubicBezTo>
                  <a:pt x="2376" y="707"/>
                  <a:pt x="2426" y="650"/>
                  <a:pt x="2464" y="597"/>
                </a:cubicBezTo>
                <a:cubicBezTo>
                  <a:pt x="2497" y="561"/>
                  <a:pt x="2513" y="483"/>
                  <a:pt x="2512" y="438"/>
                </a:cubicBezTo>
                <a:cubicBezTo>
                  <a:pt x="2514" y="397"/>
                  <a:pt x="2497" y="334"/>
                  <a:pt x="2476" y="291"/>
                </a:cubicBezTo>
                <a:cubicBezTo>
                  <a:pt x="2455" y="248"/>
                  <a:pt x="2440" y="225"/>
                  <a:pt x="2388" y="180"/>
                </a:cubicBezTo>
                <a:cubicBezTo>
                  <a:pt x="2326" y="117"/>
                  <a:pt x="2236" y="73"/>
                  <a:pt x="2136" y="45"/>
                </a:cubicBezTo>
                <a:cubicBezTo>
                  <a:pt x="2035" y="18"/>
                  <a:pt x="1903" y="0"/>
                  <a:pt x="1783" y="19"/>
                </a:cubicBezTo>
                <a:cubicBezTo>
                  <a:pt x="1621" y="31"/>
                  <a:pt x="1477" y="120"/>
                  <a:pt x="1423" y="210"/>
                </a:cubicBezTo>
                <a:cubicBezTo>
                  <a:pt x="1372" y="297"/>
                  <a:pt x="1399" y="414"/>
                  <a:pt x="1447" y="462"/>
                </a:cubicBezTo>
                <a:cubicBezTo>
                  <a:pt x="1531" y="570"/>
                  <a:pt x="1744" y="600"/>
                  <a:pt x="1882" y="576"/>
                </a:cubicBezTo>
                <a:cubicBezTo>
                  <a:pt x="1963" y="564"/>
                  <a:pt x="1996" y="540"/>
                  <a:pt x="2041" y="510"/>
                </a:cubicBezTo>
                <a:cubicBezTo>
                  <a:pt x="2075" y="480"/>
                  <a:pt x="2090" y="447"/>
                  <a:pt x="2087" y="402"/>
                </a:cubicBezTo>
                <a:cubicBezTo>
                  <a:pt x="2092" y="333"/>
                  <a:pt x="2001" y="285"/>
                  <a:pt x="1962" y="282"/>
                </a:cubicBezTo>
                <a:cubicBezTo>
                  <a:pt x="1896" y="270"/>
                  <a:pt x="1858" y="278"/>
                  <a:pt x="1926" y="297"/>
                </a:cubicBezTo>
                <a:cubicBezTo>
                  <a:pt x="1986" y="318"/>
                  <a:pt x="2041" y="393"/>
                  <a:pt x="1948" y="462"/>
                </a:cubicBezTo>
                <a:cubicBezTo>
                  <a:pt x="1876" y="501"/>
                  <a:pt x="1867" y="507"/>
                  <a:pt x="1759" y="507"/>
                </a:cubicBezTo>
                <a:cubicBezTo>
                  <a:pt x="1684" y="499"/>
                  <a:pt x="1637" y="488"/>
                  <a:pt x="1577" y="435"/>
                </a:cubicBezTo>
                <a:cubicBezTo>
                  <a:pt x="1519" y="381"/>
                  <a:pt x="1522" y="315"/>
                  <a:pt x="1543" y="261"/>
                </a:cubicBezTo>
                <a:cubicBezTo>
                  <a:pt x="1564" y="207"/>
                  <a:pt x="1614" y="164"/>
                  <a:pt x="1701" y="128"/>
                </a:cubicBezTo>
                <a:cubicBezTo>
                  <a:pt x="1758" y="110"/>
                  <a:pt x="1812" y="100"/>
                  <a:pt x="1881" y="102"/>
                </a:cubicBezTo>
                <a:cubicBezTo>
                  <a:pt x="1956" y="99"/>
                  <a:pt x="2079" y="114"/>
                  <a:pt x="2157" y="156"/>
                </a:cubicBezTo>
                <a:cubicBezTo>
                  <a:pt x="2257" y="196"/>
                  <a:pt x="2310" y="267"/>
                  <a:pt x="2346" y="336"/>
                </a:cubicBezTo>
                <a:cubicBezTo>
                  <a:pt x="2376" y="408"/>
                  <a:pt x="2387" y="479"/>
                  <a:pt x="2338" y="543"/>
                </a:cubicBezTo>
                <a:cubicBezTo>
                  <a:pt x="2278" y="633"/>
                  <a:pt x="2242" y="642"/>
                  <a:pt x="2146" y="699"/>
                </a:cubicBezTo>
                <a:cubicBezTo>
                  <a:pt x="2065" y="735"/>
                  <a:pt x="2014" y="744"/>
                  <a:pt x="1948" y="756"/>
                </a:cubicBezTo>
                <a:cubicBezTo>
                  <a:pt x="1876" y="768"/>
                  <a:pt x="1852" y="774"/>
                  <a:pt x="1746" y="768"/>
                </a:cubicBezTo>
                <a:cubicBezTo>
                  <a:pt x="1560" y="756"/>
                  <a:pt x="1483" y="732"/>
                  <a:pt x="1305" y="642"/>
                </a:cubicBezTo>
                <a:cubicBezTo>
                  <a:pt x="1143" y="570"/>
                  <a:pt x="958" y="417"/>
                  <a:pt x="759" y="390"/>
                </a:cubicBezTo>
                <a:cubicBezTo>
                  <a:pt x="621" y="372"/>
                  <a:pt x="537" y="375"/>
                  <a:pt x="378" y="396"/>
                </a:cubicBezTo>
                <a:cubicBezTo>
                  <a:pt x="268" y="413"/>
                  <a:pt x="143" y="473"/>
                  <a:pt x="99" y="492"/>
                </a:cubicBezTo>
                <a:cubicBezTo>
                  <a:pt x="0" y="540"/>
                  <a:pt x="33" y="540"/>
                  <a:pt x="114" y="513"/>
                </a:cubicBezTo>
                <a:cubicBezTo>
                  <a:pt x="195" y="477"/>
                  <a:pt x="414" y="423"/>
                  <a:pt x="573" y="444"/>
                </a:cubicBezTo>
                <a:close/>
              </a:path>
            </a:pathLst>
          </a:custGeom>
          <a:gradFill rotWithShape="1">
            <a:gsLst>
              <a:gs pos="0">
                <a:srgbClr val="DE91FD"/>
              </a:gs>
              <a:gs pos="100000">
                <a:srgbClr val="990099">
                  <a:alpha val="89998"/>
                </a:srgbClr>
              </a:gs>
            </a:gsLst>
            <a:lin ang="0" scaled="1"/>
          </a:gradFill>
          <a:ln>
            <a:noFill/>
          </a:ln>
          <a:extLst>
            <a:ext uri="{91240B29-F687-4F45-9708-019B960494DF}">
              <a14:hiddenLine xmlns:a14="http://schemas.microsoft.com/office/drawing/2010/main" w="3175" cmpd="sng">
                <a:solidFill>
                  <a:srgbClr val="000000"/>
                </a:solidFill>
                <a:round/>
                <a:headEnd/>
                <a:tailEnd/>
              </a14:hiddenLine>
            </a:ext>
          </a:extLst>
        </p:spPr>
        <p:txBody>
          <a:bodyPr/>
          <a:lstStyle/>
          <a:p>
            <a:endParaRPr lang="en-GB"/>
          </a:p>
        </p:txBody>
      </p:sp>
      <p:pic>
        <p:nvPicPr>
          <p:cNvPr id="8197" name="Picture 8"/>
          <p:cNvPicPr>
            <a:picLocks noChangeAspect="1" noChangeArrowheads="1"/>
          </p:cNvPicPr>
          <p:nvPr/>
        </p:nvPicPr>
        <p:blipFill>
          <a:blip r:embed="rId3">
            <a:extLst>
              <a:ext uri="{28A0092B-C50C-407E-A947-70E740481C1C}">
                <a14:useLocalDpi xmlns:a14="http://schemas.microsoft.com/office/drawing/2010/main" val="0"/>
              </a:ext>
            </a:extLst>
          </a:blip>
          <a:srcRect l="47244" t="14174" r="44292" b="7086"/>
          <a:stretch>
            <a:fillRect/>
          </a:stretch>
        </p:blipFill>
        <p:spPr bwMode="auto">
          <a:xfrm>
            <a:off x="0" y="0"/>
            <a:ext cx="11795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2"/>
          <p:cNvSpPr txBox="1">
            <a:spLocks noRot="1" noChangeArrowheads="1"/>
          </p:cNvSpPr>
          <p:nvPr/>
        </p:nvSpPr>
        <p:spPr bwMode="auto">
          <a:xfrm>
            <a:off x="1460500" y="120650"/>
            <a:ext cx="79644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l" eaLnBrk="1" hangingPunct="1">
              <a:lnSpc>
                <a:spcPct val="85000"/>
              </a:lnSpc>
              <a:defRPr/>
            </a:pPr>
            <a:r>
              <a:rPr lang="en-GB" altLang="en-US" b="1" kern="0" dirty="0">
                <a:solidFill>
                  <a:srgbClr val="005A70"/>
                </a:solidFill>
              </a:rPr>
              <a:t>Results: Rare plants </a:t>
            </a:r>
          </a:p>
        </p:txBody>
      </p:sp>
      <p:sp>
        <p:nvSpPr>
          <p:cNvPr id="2" name="TextBox 1"/>
          <p:cNvSpPr txBox="1"/>
          <p:nvPr/>
        </p:nvSpPr>
        <p:spPr>
          <a:xfrm>
            <a:off x="1345553" y="3373224"/>
            <a:ext cx="3781357" cy="2708434"/>
          </a:xfrm>
          <a:prstGeom prst="rect">
            <a:avLst/>
          </a:prstGeom>
          <a:noFill/>
        </p:spPr>
        <p:txBody>
          <a:bodyPr wrap="square">
            <a:spAutoFit/>
          </a:bodyPr>
          <a:lstStyle/>
          <a:p>
            <a:pPr marL="363538" indent="-363538">
              <a:defRPr/>
            </a:pPr>
            <a:r>
              <a:rPr lang="en-GB" altLang="en-US" sz="2000" b="1" dirty="0">
                <a:solidFill>
                  <a:srgbClr val="005A70"/>
                </a:solidFill>
                <a:latin typeface="Arial" pitchFamily="34" charset="0"/>
                <a:cs typeface="Arial" pitchFamily="34" charset="0"/>
              </a:rPr>
              <a:t>England</a:t>
            </a:r>
          </a:p>
          <a:p>
            <a:pPr marL="363538" indent="-363538">
              <a:defRPr/>
            </a:pPr>
            <a:endParaRPr lang="en-GB" altLang="en-US" sz="600" b="1" u="sng" dirty="0">
              <a:latin typeface="Arial" pitchFamily="34" charset="0"/>
              <a:cs typeface="Arial" pitchFamily="34" charset="0"/>
            </a:endParaRPr>
          </a:p>
          <a:p>
            <a:pPr marL="182563" lvl="0" indent="-182563"/>
            <a:r>
              <a:rPr lang="en-GB" dirty="0"/>
              <a:t>- 	Over </a:t>
            </a:r>
            <a:r>
              <a:rPr lang="en-GB" u="sng" dirty="0"/>
              <a:t>half</a:t>
            </a:r>
            <a:r>
              <a:rPr lang="en-GB" dirty="0"/>
              <a:t> (55%) of the ponds that had red listed plants in the1990s had lost one or more by 2016.  </a:t>
            </a:r>
          </a:p>
          <a:p>
            <a:pPr marL="182563" lvl="0" indent="-182563"/>
            <a:endParaRPr lang="en-GB" dirty="0"/>
          </a:p>
          <a:p>
            <a:pPr marL="182563" lvl="0" indent="-182563">
              <a:buFontTx/>
              <a:buChar char="-"/>
            </a:pPr>
            <a:r>
              <a:rPr lang="en-GB" dirty="0"/>
              <a:t>18% lost 3 or 4 red listed species</a:t>
            </a:r>
          </a:p>
          <a:p>
            <a:pPr marL="182563" lvl="0" indent="-182563"/>
            <a:endParaRPr lang="en-GB" dirty="0"/>
          </a:p>
          <a:p>
            <a:pPr marL="182563" lvl="0" indent="-182563"/>
            <a:r>
              <a:rPr lang="en-GB" dirty="0"/>
              <a:t>- This was a statistically significant loss (p&lt;0.05)</a:t>
            </a:r>
          </a:p>
        </p:txBody>
      </p:sp>
      <p:graphicFrame>
        <p:nvGraphicFramePr>
          <p:cNvPr id="7" name="Chart 6"/>
          <p:cNvGraphicFramePr>
            <a:graphicFrameLocks/>
          </p:cNvGraphicFramePr>
          <p:nvPr>
            <p:extLst>
              <p:ext uri="{D42A27DB-BD31-4B8C-83A1-F6EECF244321}">
                <p14:modId xmlns:p14="http://schemas.microsoft.com/office/powerpoint/2010/main" val="1705328932"/>
              </p:ext>
            </p:extLst>
          </p:nvPr>
        </p:nvGraphicFramePr>
        <p:xfrm>
          <a:off x="5048124" y="4727441"/>
          <a:ext cx="3338573" cy="2263527"/>
        </p:xfrm>
        <a:graphic>
          <a:graphicData uri="http://schemas.openxmlformats.org/drawingml/2006/chart">
            <c:chart xmlns:c="http://schemas.openxmlformats.org/drawingml/2006/chart" xmlns:r="http://schemas.openxmlformats.org/officeDocument/2006/relationships" r:id="rId4"/>
          </a:graphicData>
        </a:graphic>
      </p:graphicFrame>
      <p:sp>
        <p:nvSpPr>
          <p:cNvPr id="21" name="TextBox 20"/>
          <p:cNvSpPr txBox="1"/>
          <p:nvPr/>
        </p:nvSpPr>
        <p:spPr>
          <a:xfrm>
            <a:off x="1472763" y="817296"/>
            <a:ext cx="7345363" cy="877163"/>
          </a:xfrm>
          <a:prstGeom prst="rect">
            <a:avLst/>
          </a:prstGeom>
          <a:noFill/>
        </p:spPr>
        <p:txBody>
          <a:bodyPr>
            <a:spAutoFit/>
          </a:bodyPr>
          <a:lstStyle/>
          <a:p>
            <a:pPr>
              <a:defRPr/>
            </a:pPr>
            <a:endParaRPr lang="en-GB" altLang="en-US" sz="900" dirty="0">
              <a:latin typeface="Arial" pitchFamily="34" charset="0"/>
              <a:cs typeface="Arial" pitchFamily="34" charset="0"/>
            </a:endParaRPr>
          </a:p>
          <a:p>
            <a:pPr marL="363538" indent="-363538">
              <a:defRPr/>
            </a:pPr>
            <a:endParaRPr lang="en-GB" altLang="en-US" sz="600" b="1" u="sng" dirty="0">
              <a:latin typeface="Arial" pitchFamily="34" charset="0"/>
              <a:cs typeface="Arial" pitchFamily="34" charset="0"/>
            </a:endParaRPr>
          </a:p>
          <a:p>
            <a:pPr marL="6350" indent="-6350">
              <a:defRPr/>
            </a:pPr>
            <a:r>
              <a:rPr lang="en-GB" altLang="en-US" dirty="0">
                <a:latin typeface="Arial" pitchFamily="34" charset="0"/>
                <a:cs typeface="Arial" pitchFamily="34" charset="0"/>
              </a:rPr>
              <a:t>Rare plants (Red Listed and Near Threatened) were harder hit than more common and widespread species</a:t>
            </a:r>
          </a:p>
        </p:txBody>
      </p:sp>
      <p:graphicFrame>
        <p:nvGraphicFramePr>
          <p:cNvPr id="22" name="Chart 21"/>
          <p:cNvGraphicFramePr>
            <a:graphicFrameLocks/>
          </p:cNvGraphicFramePr>
          <p:nvPr>
            <p:extLst>
              <p:ext uri="{D42A27DB-BD31-4B8C-83A1-F6EECF244321}">
                <p14:modId xmlns:p14="http://schemas.microsoft.com/office/powerpoint/2010/main" val="452485158"/>
              </p:ext>
            </p:extLst>
          </p:nvPr>
        </p:nvGraphicFramePr>
        <p:xfrm>
          <a:off x="5325063" y="1659157"/>
          <a:ext cx="1927806" cy="134307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3" name="Chart 22"/>
          <p:cNvGraphicFramePr>
            <a:graphicFrameLocks/>
          </p:cNvGraphicFramePr>
          <p:nvPr>
            <p:extLst>
              <p:ext uri="{D42A27DB-BD31-4B8C-83A1-F6EECF244321}">
                <p14:modId xmlns:p14="http://schemas.microsoft.com/office/powerpoint/2010/main" val="1004990089"/>
              </p:ext>
            </p:extLst>
          </p:nvPr>
        </p:nvGraphicFramePr>
        <p:xfrm>
          <a:off x="1949724" y="1659157"/>
          <a:ext cx="1930907" cy="1404153"/>
        </p:xfrm>
        <a:graphic>
          <a:graphicData uri="http://schemas.openxmlformats.org/drawingml/2006/chart">
            <c:chart xmlns:c="http://schemas.openxmlformats.org/drawingml/2006/chart" xmlns:r="http://schemas.openxmlformats.org/officeDocument/2006/relationships" r:id="rId6"/>
          </a:graphicData>
        </a:graphic>
      </p:graphicFrame>
      <p:sp>
        <p:nvSpPr>
          <p:cNvPr id="6" name="TextBox 5"/>
          <p:cNvSpPr txBox="1"/>
          <p:nvPr/>
        </p:nvSpPr>
        <p:spPr>
          <a:xfrm>
            <a:off x="3701330" y="1871667"/>
            <a:ext cx="1219461" cy="954107"/>
          </a:xfrm>
          <a:prstGeom prst="rect">
            <a:avLst/>
          </a:prstGeom>
          <a:noFill/>
        </p:spPr>
        <p:txBody>
          <a:bodyPr wrap="square" rtlCol="0">
            <a:spAutoFit/>
          </a:bodyPr>
          <a:lstStyle/>
          <a:p>
            <a:r>
              <a:rPr lang="en-GB" sz="1400" dirty="0"/>
              <a:t>Proportion of </a:t>
            </a:r>
            <a:r>
              <a:rPr lang="en-GB" sz="1400" u="sng" dirty="0"/>
              <a:t>common</a:t>
            </a:r>
            <a:r>
              <a:rPr lang="en-GB" sz="1400" dirty="0"/>
              <a:t> plant species lost</a:t>
            </a:r>
          </a:p>
        </p:txBody>
      </p:sp>
      <p:sp>
        <p:nvSpPr>
          <p:cNvPr id="25" name="TextBox 24"/>
          <p:cNvSpPr txBox="1"/>
          <p:nvPr/>
        </p:nvSpPr>
        <p:spPr>
          <a:xfrm>
            <a:off x="7070576" y="1882234"/>
            <a:ext cx="1146761" cy="738664"/>
          </a:xfrm>
          <a:prstGeom prst="rect">
            <a:avLst/>
          </a:prstGeom>
          <a:noFill/>
        </p:spPr>
        <p:txBody>
          <a:bodyPr wrap="square" rtlCol="0">
            <a:spAutoFit/>
          </a:bodyPr>
          <a:lstStyle/>
          <a:p>
            <a:r>
              <a:rPr lang="en-GB" sz="1400" dirty="0"/>
              <a:t>Proportion of </a:t>
            </a:r>
            <a:r>
              <a:rPr lang="en-GB" sz="1400" u="sng" dirty="0"/>
              <a:t>rare</a:t>
            </a:r>
            <a:r>
              <a:rPr lang="en-GB" sz="1400" dirty="0"/>
              <a:t> plant species lost</a:t>
            </a:r>
          </a:p>
        </p:txBody>
      </p:sp>
      <p:pic>
        <p:nvPicPr>
          <p:cNvPr id="26" name="Picture 2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0800000">
            <a:off x="5234165" y="3002229"/>
            <a:ext cx="1940453" cy="1422161"/>
          </a:xfrm>
          <a:prstGeom prst="rect">
            <a:avLst/>
          </a:prstGeom>
        </p:spPr>
      </p:pic>
      <p:pic>
        <p:nvPicPr>
          <p:cNvPr id="27" name="Picture 26" descr="2014-08-18 13"/>
          <p:cNvPicPr/>
          <p:nvPr/>
        </p:nvPicPr>
        <p:blipFill>
          <a:blip r:embed="rId8" cstate="print">
            <a:extLst>
              <a:ext uri="{28A0092B-C50C-407E-A947-70E740481C1C}">
                <a14:useLocalDpi xmlns:a14="http://schemas.microsoft.com/office/drawing/2010/main" val="0"/>
              </a:ext>
            </a:extLst>
          </a:blip>
          <a:srcRect l="52" t="36197" r="-52" b="13873"/>
          <a:stretch>
            <a:fillRect/>
          </a:stretch>
        </p:blipFill>
        <p:spPr bwMode="auto">
          <a:xfrm>
            <a:off x="7067808" y="3366361"/>
            <a:ext cx="1858994" cy="140475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2"/>
          <p:cNvSpPr>
            <a:spLocks noChangeArrowheads="1"/>
          </p:cNvSpPr>
          <p:nvPr/>
        </p:nvSpPr>
        <p:spPr bwMode="auto">
          <a:xfrm>
            <a:off x="3276600" y="-1395413"/>
            <a:ext cx="45561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endParaRPr lang="en-US">
              <a:solidFill>
                <a:srgbClr val="2B5E08"/>
              </a:solidFill>
              <a:effectLst>
                <a:outerShdw blurRad="38100" dist="38100" dir="2700000" algn="tl">
                  <a:srgbClr val="C0C0C0"/>
                </a:outerShdw>
              </a:effectLst>
            </a:endParaRPr>
          </a:p>
        </p:txBody>
      </p:sp>
      <p:sp>
        <p:nvSpPr>
          <p:cNvPr id="8196" name="Freeform 5"/>
          <p:cNvSpPr>
            <a:spLocks/>
          </p:cNvSpPr>
          <p:nvPr/>
        </p:nvSpPr>
        <p:spPr bwMode="auto">
          <a:xfrm rot="5325769">
            <a:off x="-2743200" y="3176588"/>
            <a:ext cx="6408738" cy="576262"/>
          </a:xfrm>
          <a:custGeom>
            <a:avLst/>
            <a:gdLst>
              <a:gd name="T0" fmla="*/ 2147483647 w 2514"/>
              <a:gd name="T1" fmla="*/ 2147483647 h 888"/>
              <a:gd name="T2" fmla="*/ 2147483647 w 2514"/>
              <a:gd name="T3" fmla="*/ 2147483647 h 888"/>
              <a:gd name="T4" fmla="*/ 2147483647 w 2514"/>
              <a:gd name="T5" fmla="*/ 2147483647 h 888"/>
              <a:gd name="T6" fmla="*/ 2147483647 w 2514"/>
              <a:gd name="T7" fmla="*/ 2147483647 h 888"/>
              <a:gd name="T8" fmla="*/ 2147483647 w 2514"/>
              <a:gd name="T9" fmla="*/ 2147483647 h 888"/>
              <a:gd name="T10" fmla="*/ 2147483647 w 2514"/>
              <a:gd name="T11" fmla="*/ 2147483647 h 888"/>
              <a:gd name="T12" fmla="*/ 2147483647 w 2514"/>
              <a:gd name="T13" fmla="*/ 2147483647 h 888"/>
              <a:gd name="T14" fmla="*/ 2147483647 w 2514"/>
              <a:gd name="T15" fmla="*/ 2147483647 h 888"/>
              <a:gd name="T16" fmla="*/ 2147483647 w 2514"/>
              <a:gd name="T17" fmla="*/ 0 h 888"/>
              <a:gd name="T18" fmla="*/ 2147483647 w 2514"/>
              <a:gd name="T19" fmla="*/ 0 h 888"/>
              <a:gd name="T20" fmla="*/ 2147483647 w 2514"/>
              <a:gd name="T21" fmla="*/ 0 h 888"/>
              <a:gd name="T22" fmla="*/ 2147483647 w 2514"/>
              <a:gd name="T23" fmla="*/ 0 h 888"/>
              <a:gd name="T24" fmla="*/ 2147483647 w 2514"/>
              <a:gd name="T25" fmla="*/ 0 h 888"/>
              <a:gd name="T26" fmla="*/ 2147483647 w 2514"/>
              <a:gd name="T27" fmla="*/ 2147483647 h 888"/>
              <a:gd name="T28" fmla="*/ 2147483647 w 2514"/>
              <a:gd name="T29" fmla="*/ 2147483647 h 888"/>
              <a:gd name="T30" fmla="*/ 2147483647 w 2514"/>
              <a:gd name="T31" fmla="*/ 2147483647 h 888"/>
              <a:gd name="T32" fmla="*/ 2147483647 w 2514"/>
              <a:gd name="T33" fmla="*/ 2147483647 h 888"/>
              <a:gd name="T34" fmla="*/ 2147483647 w 2514"/>
              <a:gd name="T35" fmla="*/ 0 h 888"/>
              <a:gd name="T36" fmla="*/ 2147483647 w 2514"/>
              <a:gd name="T37" fmla="*/ 0 h 888"/>
              <a:gd name="T38" fmla="*/ 2147483647 w 2514"/>
              <a:gd name="T39" fmla="*/ 2147483647 h 888"/>
              <a:gd name="T40" fmla="*/ 2147483647 w 2514"/>
              <a:gd name="T41" fmla="*/ 2147483647 h 888"/>
              <a:gd name="T42" fmla="*/ 2147483647 w 2514"/>
              <a:gd name="T43" fmla="*/ 2147483647 h 888"/>
              <a:gd name="T44" fmla="*/ 2147483647 w 2514"/>
              <a:gd name="T45" fmla="*/ 0 h 888"/>
              <a:gd name="T46" fmla="*/ 2147483647 w 2514"/>
              <a:gd name="T47" fmla="*/ 0 h 888"/>
              <a:gd name="T48" fmla="*/ 2147483647 w 2514"/>
              <a:gd name="T49" fmla="*/ 0 h 888"/>
              <a:gd name="T50" fmla="*/ 2147483647 w 2514"/>
              <a:gd name="T51" fmla="*/ 0 h 888"/>
              <a:gd name="T52" fmla="*/ 2147483647 w 2514"/>
              <a:gd name="T53" fmla="*/ 2147483647 h 888"/>
              <a:gd name="T54" fmla="*/ 2147483647 w 2514"/>
              <a:gd name="T55" fmla="*/ 2147483647 h 888"/>
              <a:gd name="T56" fmla="*/ 2147483647 w 2514"/>
              <a:gd name="T57" fmla="*/ 2147483647 h 888"/>
              <a:gd name="T58" fmla="*/ 2147483647 w 2514"/>
              <a:gd name="T59" fmla="*/ 2147483647 h 888"/>
              <a:gd name="T60" fmla="*/ 2147483647 w 2514"/>
              <a:gd name="T61" fmla="*/ 2147483647 h 888"/>
              <a:gd name="T62" fmla="*/ 2147483647 w 2514"/>
              <a:gd name="T63" fmla="*/ 2147483647 h 888"/>
              <a:gd name="T64" fmla="*/ 2147483647 w 2514"/>
              <a:gd name="T65" fmla="*/ 2147483647 h 888"/>
              <a:gd name="T66" fmla="*/ 2147483647 w 2514"/>
              <a:gd name="T67" fmla="*/ 2147483647 h 888"/>
              <a:gd name="T68" fmla="*/ 2147483647 w 2514"/>
              <a:gd name="T69" fmla="*/ 2147483647 h 888"/>
              <a:gd name="T70" fmla="*/ 2147483647 w 2514"/>
              <a:gd name="T71" fmla="*/ 2147483647 h 888"/>
              <a:gd name="T72" fmla="*/ 2147483647 w 2514"/>
              <a:gd name="T73" fmla="*/ 2147483647 h 88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514" h="888">
                <a:moveTo>
                  <a:pt x="573" y="444"/>
                </a:moveTo>
                <a:cubicBezTo>
                  <a:pt x="701" y="447"/>
                  <a:pt x="780" y="487"/>
                  <a:pt x="885" y="534"/>
                </a:cubicBezTo>
                <a:cubicBezTo>
                  <a:pt x="990" y="581"/>
                  <a:pt x="1105" y="675"/>
                  <a:pt x="1206" y="726"/>
                </a:cubicBezTo>
                <a:cubicBezTo>
                  <a:pt x="1307" y="777"/>
                  <a:pt x="1367" y="814"/>
                  <a:pt x="1539" y="855"/>
                </a:cubicBezTo>
                <a:cubicBezTo>
                  <a:pt x="1667" y="882"/>
                  <a:pt x="1777" y="888"/>
                  <a:pt x="1930" y="873"/>
                </a:cubicBezTo>
                <a:cubicBezTo>
                  <a:pt x="2074" y="852"/>
                  <a:pt x="2164" y="825"/>
                  <a:pt x="2284" y="759"/>
                </a:cubicBezTo>
                <a:cubicBezTo>
                  <a:pt x="2376" y="707"/>
                  <a:pt x="2426" y="650"/>
                  <a:pt x="2464" y="597"/>
                </a:cubicBezTo>
                <a:cubicBezTo>
                  <a:pt x="2497" y="561"/>
                  <a:pt x="2513" y="483"/>
                  <a:pt x="2512" y="438"/>
                </a:cubicBezTo>
                <a:cubicBezTo>
                  <a:pt x="2514" y="397"/>
                  <a:pt x="2497" y="334"/>
                  <a:pt x="2476" y="291"/>
                </a:cubicBezTo>
                <a:cubicBezTo>
                  <a:pt x="2455" y="248"/>
                  <a:pt x="2440" y="225"/>
                  <a:pt x="2388" y="180"/>
                </a:cubicBezTo>
                <a:cubicBezTo>
                  <a:pt x="2326" y="117"/>
                  <a:pt x="2236" y="73"/>
                  <a:pt x="2136" y="45"/>
                </a:cubicBezTo>
                <a:cubicBezTo>
                  <a:pt x="2035" y="18"/>
                  <a:pt x="1903" y="0"/>
                  <a:pt x="1783" y="19"/>
                </a:cubicBezTo>
                <a:cubicBezTo>
                  <a:pt x="1621" y="31"/>
                  <a:pt x="1477" y="120"/>
                  <a:pt x="1423" y="210"/>
                </a:cubicBezTo>
                <a:cubicBezTo>
                  <a:pt x="1372" y="297"/>
                  <a:pt x="1399" y="414"/>
                  <a:pt x="1447" y="462"/>
                </a:cubicBezTo>
                <a:cubicBezTo>
                  <a:pt x="1531" y="570"/>
                  <a:pt x="1744" y="600"/>
                  <a:pt x="1882" y="576"/>
                </a:cubicBezTo>
                <a:cubicBezTo>
                  <a:pt x="1963" y="564"/>
                  <a:pt x="1996" y="540"/>
                  <a:pt x="2041" y="510"/>
                </a:cubicBezTo>
                <a:cubicBezTo>
                  <a:pt x="2075" y="480"/>
                  <a:pt x="2090" y="447"/>
                  <a:pt x="2087" y="402"/>
                </a:cubicBezTo>
                <a:cubicBezTo>
                  <a:pt x="2092" y="333"/>
                  <a:pt x="2001" y="285"/>
                  <a:pt x="1962" y="282"/>
                </a:cubicBezTo>
                <a:cubicBezTo>
                  <a:pt x="1896" y="270"/>
                  <a:pt x="1858" y="278"/>
                  <a:pt x="1926" y="297"/>
                </a:cubicBezTo>
                <a:cubicBezTo>
                  <a:pt x="1986" y="318"/>
                  <a:pt x="2041" y="393"/>
                  <a:pt x="1948" y="462"/>
                </a:cubicBezTo>
                <a:cubicBezTo>
                  <a:pt x="1876" y="501"/>
                  <a:pt x="1867" y="507"/>
                  <a:pt x="1759" y="507"/>
                </a:cubicBezTo>
                <a:cubicBezTo>
                  <a:pt x="1684" y="499"/>
                  <a:pt x="1637" y="488"/>
                  <a:pt x="1577" y="435"/>
                </a:cubicBezTo>
                <a:cubicBezTo>
                  <a:pt x="1519" y="381"/>
                  <a:pt x="1522" y="315"/>
                  <a:pt x="1543" y="261"/>
                </a:cubicBezTo>
                <a:cubicBezTo>
                  <a:pt x="1564" y="207"/>
                  <a:pt x="1614" y="164"/>
                  <a:pt x="1701" y="128"/>
                </a:cubicBezTo>
                <a:cubicBezTo>
                  <a:pt x="1758" y="110"/>
                  <a:pt x="1812" y="100"/>
                  <a:pt x="1881" y="102"/>
                </a:cubicBezTo>
                <a:cubicBezTo>
                  <a:pt x="1956" y="99"/>
                  <a:pt x="2079" y="114"/>
                  <a:pt x="2157" y="156"/>
                </a:cubicBezTo>
                <a:cubicBezTo>
                  <a:pt x="2257" y="196"/>
                  <a:pt x="2310" y="267"/>
                  <a:pt x="2346" y="336"/>
                </a:cubicBezTo>
                <a:cubicBezTo>
                  <a:pt x="2376" y="408"/>
                  <a:pt x="2387" y="479"/>
                  <a:pt x="2338" y="543"/>
                </a:cubicBezTo>
                <a:cubicBezTo>
                  <a:pt x="2278" y="633"/>
                  <a:pt x="2242" y="642"/>
                  <a:pt x="2146" y="699"/>
                </a:cubicBezTo>
                <a:cubicBezTo>
                  <a:pt x="2065" y="735"/>
                  <a:pt x="2014" y="744"/>
                  <a:pt x="1948" y="756"/>
                </a:cubicBezTo>
                <a:cubicBezTo>
                  <a:pt x="1876" y="768"/>
                  <a:pt x="1852" y="774"/>
                  <a:pt x="1746" y="768"/>
                </a:cubicBezTo>
                <a:cubicBezTo>
                  <a:pt x="1560" y="756"/>
                  <a:pt x="1483" y="732"/>
                  <a:pt x="1305" y="642"/>
                </a:cubicBezTo>
                <a:cubicBezTo>
                  <a:pt x="1143" y="570"/>
                  <a:pt x="958" y="417"/>
                  <a:pt x="759" y="390"/>
                </a:cubicBezTo>
                <a:cubicBezTo>
                  <a:pt x="621" y="372"/>
                  <a:pt x="537" y="375"/>
                  <a:pt x="378" y="396"/>
                </a:cubicBezTo>
                <a:cubicBezTo>
                  <a:pt x="268" y="413"/>
                  <a:pt x="143" y="473"/>
                  <a:pt x="99" y="492"/>
                </a:cubicBezTo>
                <a:cubicBezTo>
                  <a:pt x="0" y="540"/>
                  <a:pt x="33" y="540"/>
                  <a:pt x="114" y="513"/>
                </a:cubicBezTo>
                <a:cubicBezTo>
                  <a:pt x="195" y="477"/>
                  <a:pt x="414" y="423"/>
                  <a:pt x="573" y="444"/>
                </a:cubicBezTo>
                <a:close/>
              </a:path>
            </a:pathLst>
          </a:custGeom>
          <a:gradFill rotWithShape="1">
            <a:gsLst>
              <a:gs pos="0">
                <a:srgbClr val="DE91FD"/>
              </a:gs>
              <a:gs pos="100000">
                <a:srgbClr val="990099">
                  <a:alpha val="89998"/>
                </a:srgbClr>
              </a:gs>
            </a:gsLst>
            <a:lin ang="0" scaled="1"/>
          </a:gradFill>
          <a:ln>
            <a:noFill/>
          </a:ln>
          <a:extLst>
            <a:ext uri="{91240B29-F687-4F45-9708-019B960494DF}">
              <a14:hiddenLine xmlns:a14="http://schemas.microsoft.com/office/drawing/2010/main" w="3175" cmpd="sng">
                <a:solidFill>
                  <a:srgbClr val="000000"/>
                </a:solidFill>
                <a:round/>
                <a:headEnd/>
                <a:tailEnd/>
              </a14:hiddenLine>
            </a:ext>
          </a:extLst>
        </p:spPr>
        <p:txBody>
          <a:bodyPr/>
          <a:lstStyle/>
          <a:p>
            <a:endParaRPr lang="en-GB"/>
          </a:p>
        </p:txBody>
      </p:sp>
      <p:pic>
        <p:nvPicPr>
          <p:cNvPr id="8197" name="Picture 8"/>
          <p:cNvPicPr>
            <a:picLocks noChangeAspect="1" noChangeArrowheads="1"/>
          </p:cNvPicPr>
          <p:nvPr/>
        </p:nvPicPr>
        <p:blipFill>
          <a:blip r:embed="rId3">
            <a:extLst>
              <a:ext uri="{28A0092B-C50C-407E-A947-70E740481C1C}">
                <a14:useLocalDpi xmlns:a14="http://schemas.microsoft.com/office/drawing/2010/main" val="0"/>
              </a:ext>
            </a:extLst>
          </a:blip>
          <a:srcRect l="47244" t="14174" r="44292" b="7086"/>
          <a:stretch>
            <a:fillRect/>
          </a:stretch>
        </p:blipFill>
        <p:spPr bwMode="auto">
          <a:xfrm>
            <a:off x="0" y="0"/>
            <a:ext cx="11795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2"/>
          <p:cNvSpPr txBox="1">
            <a:spLocks noRot="1" noChangeArrowheads="1"/>
          </p:cNvSpPr>
          <p:nvPr/>
        </p:nvSpPr>
        <p:spPr bwMode="auto">
          <a:xfrm>
            <a:off x="1728673" y="587821"/>
            <a:ext cx="6684482" cy="211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l" eaLnBrk="1" hangingPunct="1">
              <a:lnSpc>
                <a:spcPct val="85000"/>
              </a:lnSpc>
              <a:defRPr/>
            </a:pPr>
            <a:r>
              <a:rPr lang="en-GB" altLang="en-US" b="1" kern="0" dirty="0">
                <a:solidFill>
                  <a:srgbClr val="005A70"/>
                </a:solidFill>
              </a:rPr>
              <a:t>Results: Rare plants </a:t>
            </a:r>
          </a:p>
        </p:txBody>
      </p:sp>
      <p:sp>
        <p:nvSpPr>
          <p:cNvPr id="10" name="TextBox 9"/>
          <p:cNvSpPr txBox="1"/>
          <p:nvPr/>
        </p:nvSpPr>
        <p:spPr>
          <a:xfrm>
            <a:off x="1444233" y="3542691"/>
            <a:ext cx="7466330" cy="923330"/>
          </a:xfrm>
          <a:prstGeom prst="rect">
            <a:avLst/>
          </a:prstGeom>
          <a:noFill/>
        </p:spPr>
        <p:txBody>
          <a:bodyPr wrap="square">
            <a:spAutoFit/>
          </a:bodyPr>
          <a:lstStyle/>
          <a:p>
            <a:pPr marL="6350" indent="-6350">
              <a:defRPr/>
            </a:pPr>
            <a:r>
              <a:rPr lang="en-GB" altLang="en-US" dirty="0">
                <a:latin typeface="Arial" pitchFamily="34" charset="0"/>
                <a:cs typeface="Arial" pitchFamily="34" charset="0"/>
              </a:rPr>
              <a:t>…. and not only did many ponds lose their most uncommon species, but those still present were often just hanging on at very low abundance, and likely to be lost in the near future. For example….. </a:t>
            </a:r>
          </a:p>
        </p:txBody>
      </p:sp>
      <p:graphicFrame>
        <p:nvGraphicFramePr>
          <p:cNvPr id="11" name="Chart 10"/>
          <p:cNvGraphicFramePr/>
          <p:nvPr>
            <p:extLst>
              <p:ext uri="{D42A27DB-BD31-4B8C-83A1-F6EECF244321}">
                <p14:modId xmlns:p14="http://schemas.microsoft.com/office/powerpoint/2010/main" val="876530963"/>
              </p:ext>
            </p:extLst>
          </p:nvPr>
        </p:nvGraphicFramePr>
        <p:xfrm>
          <a:off x="4892040" y="1791751"/>
          <a:ext cx="2304023" cy="172495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11"/>
          <p:cNvGraphicFramePr/>
          <p:nvPr>
            <p:extLst>
              <p:ext uri="{D42A27DB-BD31-4B8C-83A1-F6EECF244321}">
                <p14:modId xmlns:p14="http://schemas.microsoft.com/office/powerpoint/2010/main" val="354448122"/>
              </p:ext>
            </p:extLst>
          </p:nvPr>
        </p:nvGraphicFramePr>
        <p:xfrm>
          <a:off x="1283431" y="1791750"/>
          <a:ext cx="2232655" cy="1724953"/>
        </p:xfrm>
        <a:graphic>
          <a:graphicData uri="http://schemas.openxmlformats.org/drawingml/2006/chart">
            <c:chart xmlns:c="http://schemas.openxmlformats.org/drawingml/2006/chart" xmlns:r="http://schemas.openxmlformats.org/officeDocument/2006/relationships" r:id="rId5"/>
          </a:graphicData>
        </a:graphic>
      </p:graphicFrame>
      <p:sp>
        <p:nvSpPr>
          <p:cNvPr id="5" name="Rectangle 5"/>
          <p:cNvSpPr>
            <a:spLocks noChangeArrowheads="1"/>
          </p:cNvSpPr>
          <p:nvPr/>
        </p:nvSpPr>
        <p:spPr bwMode="auto">
          <a:xfrm>
            <a:off x="1460500" y="921718"/>
            <a:ext cx="6952655"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0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England</a:t>
            </a:r>
            <a:r>
              <a:rPr kumimoji="0" lang="en-GB" altLang="en-US" sz="2000" b="1" i="0" u="none" strike="noStrike" cap="none" normalizeH="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In the 1990s well over 3/4 of high quality ponds had rare plant species compared with </a:t>
            </a:r>
            <a:r>
              <a:rPr lang="en-GB" altLang="en-US" dirty="0">
                <a:latin typeface="Arial" panose="020B0604020202020204" pitchFamily="34" charset="0"/>
                <a:ea typeface="Times New Roman" panose="02020603050405020304" pitchFamily="18" charset="0"/>
                <a:cs typeface="Arial" panose="020B0604020202020204" pitchFamily="34" charset="0"/>
              </a:rPr>
              <a:t>only 2/3 </a:t>
            </a:r>
            <a:r>
              <a:rPr kumimoji="0" lang="en-GB" altLang="en-US"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today</a:t>
            </a:r>
            <a:endParaRPr kumimoji="0" lang="en-GB" altLang="en-US"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6"/>
          <p:cNvSpPr>
            <a:spLocks noChangeArrowheads="1"/>
          </p:cNvSpPr>
          <p:nvPr/>
        </p:nvSpPr>
        <p:spPr bwMode="auto">
          <a:xfrm>
            <a:off x="1856199" y="206661"/>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17" name="TextBox 16"/>
          <p:cNvSpPr txBox="1"/>
          <p:nvPr/>
        </p:nvSpPr>
        <p:spPr>
          <a:xfrm>
            <a:off x="3156951" y="2035132"/>
            <a:ext cx="718269" cy="733109"/>
          </a:xfrm>
          <a:prstGeom prst="rect">
            <a:avLst/>
          </a:prstGeom>
          <a:noFill/>
        </p:spPr>
        <p:txBody>
          <a:bodyPr wrap="square" rtlCol="0">
            <a:spAutoFit/>
          </a:bodyPr>
          <a:lstStyle/>
          <a:p>
            <a:r>
              <a:rPr lang="en-GB" sz="1400" dirty="0"/>
              <a:t>Ponds in the 1990s</a:t>
            </a:r>
          </a:p>
        </p:txBody>
      </p:sp>
      <p:sp>
        <p:nvSpPr>
          <p:cNvPr id="18" name="TextBox 17"/>
          <p:cNvSpPr txBox="1"/>
          <p:nvPr/>
        </p:nvSpPr>
        <p:spPr>
          <a:xfrm>
            <a:off x="6739126" y="1927218"/>
            <a:ext cx="718269" cy="523220"/>
          </a:xfrm>
          <a:prstGeom prst="rect">
            <a:avLst/>
          </a:prstGeom>
          <a:noFill/>
        </p:spPr>
        <p:txBody>
          <a:bodyPr wrap="square" rtlCol="0">
            <a:spAutoFit/>
          </a:bodyPr>
          <a:lstStyle/>
          <a:p>
            <a:r>
              <a:rPr lang="en-GB" sz="1400" dirty="0"/>
              <a:t>Ponds today</a:t>
            </a:r>
          </a:p>
        </p:txBody>
      </p:sp>
      <p:pic>
        <p:nvPicPr>
          <p:cNvPr id="19" name="Picture 4" descr="HottoniaPalustrisInflorescence.jpg (1600×2355)"/>
          <p:cNvPicPr>
            <a:picLocks noChangeAspect="1" noChangeArrowheads="1"/>
          </p:cNvPicPr>
          <p:nvPr/>
        </p:nvPicPr>
        <p:blipFill>
          <a:blip r:embed="rId6" r:link="rId7" cstate="print">
            <a:extLst>
              <a:ext uri="{28A0092B-C50C-407E-A947-70E740481C1C}">
                <a14:useLocalDpi xmlns:a14="http://schemas.microsoft.com/office/drawing/2010/main" val="0"/>
              </a:ext>
            </a:extLst>
          </a:blip>
          <a:srcRect/>
          <a:stretch>
            <a:fillRect/>
          </a:stretch>
        </p:blipFill>
        <p:spPr bwMode="auto">
          <a:xfrm>
            <a:off x="1439703" y="4528060"/>
            <a:ext cx="1371563" cy="1746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1"/>
          <p:cNvSpPr txBox="1"/>
          <p:nvPr/>
        </p:nvSpPr>
        <p:spPr>
          <a:xfrm>
            <a:off x="2782238" y="4516749"/>
            <a:ext cx="1201936" cy="1600438"/>
          </a:xfrm>
          <a:prstGeom prst="rect">
            <a:avLst/>
          </a:prstGeom>
          <a:noFill/>
        </p:spPr>
        <p:txBody>
          <a:bodyPr wrap="square" rtlCol="0">
            <a:spAutoFit/>
          </a:bodyPr>
          <a:lstStyle/>
          <a:p>
            <a:r>
              <a:rPr lang="en-GB" sz="1400" b="1" dirty="0"/>
              <a:t>Water-violet </a:t>
            </a:r>
            <a:r>
              <a:rPr lang="en-GB" sz="1400" dirty="0"/>
              <a:t>Lost from a quarter of its sites, and almost gone from two others</a:t>
            </a:r>
          </a:p>
        </p:txBody>
      </p:sp>
      <p:sp>
        <p:nvSpPr>
          <p:cNvPr id="23" name="TextBox 22"/>
          <p:cNvSpPr txBox="1"/>
          <p:nvPr/>
        </p:nvSpPr>
        <p:spPr>
          <a:xfrm>
            <a:off x="5383437" y="4458424"/>
            <a:ext cx="1191578" cy="2031325"/>
          </a:xfrm>
          <a:prstGeom prst="rect">
            <a:avLst/>
          </a:prstGeom>
          <a:noFill/>
        </p:spPr>
        <p:txBody>
          <a:bodyPr wrap="square" rtlCol="0">
            <a:spAutoFit/>
          </a:bodyPr>
          <a:lstStyle/>
          <a:p>
            <a:r>
              <a:rPr lang="en-GB" sz="1400" b="1" dirty="0"/>
              <a:t>Lesser </a:t>
            </a:r>
            <a:r>
              <a:rPr lang="en-GB" sz="1400" b="1" dirty="0" err="1"/>
              <a:t>marshwort</a:t>
            </a:r>
            <a:r>
              <a:rPr lang="en-GB" sz="1400" b="1" dirty="0"/>
              <a:t> </a:t>
            </a:r>
            <a:r>
              <a:rPr lang="en-GB" sz="1400" dirty="0"/>
              <a:t>Lost from over a third of its sites, and almost gone from another two-thirds</a:t>
            </a:r>
          </a:p>
        </p:txBody>
      </p:sp>
      <p:sp>
        <p:nvSpPr>
          <p:cNvPr id="24" name="TextBox 23"/>
          <p:cNvSpPr txBox="1"/>
          <p:nvPr/>
        </p:nvSpPr>
        <p:spPr>
          <a:xfrm>
            <a:off x="7812187" y="4492009"/>
            <a:ext cx="1201936" cy="1600438"/>
          </a:xfrm>
          <a:prstGeom prst="rect">
            <a:avLst/>
          </a:prstGeom>
          <a:noFill/>
        </p:spPr>
        <p:txBody>
          <a:bodyPr wrap="square" rtlCol="0">
            <a:spAutoFit/>
          </a:bodyPr>
          <a:lstStyle/>
          <a:p>
            <a:r>
              <a:rPr lang="en-GB" sz="1400" b="1" dirty="0" err="1"/>
              <a:t>Frogbit</a:t>
            </a:r>
            <a:r>
              <a:rPr lang="en-GB" sz="1400" b="1" dirty="0"/>
              <a:t> </a:t>
            </a:r>
            <a:endParaRPr lang="en-GB" sz="1400" dirty="0"/>
          </a:p>
          <a:p>
            <a:r>
              <a:rPr lang="en-GB" sz="1400" dirty="0"/>
              <a:t>Lost from two of its four sites, and almost gone from one other</a:t>
            </a:r>
          </a:p>
        </p:txBody>
      </p:sp>
      <p:pic>
        <p:nvPicPr>
          <p:cNvPr id="31" name="Picture 10" descr="Image result for lesser marshwort">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49981" y="4504310"/>
            <a:ext cx="1359335" cy="1769996"/>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Image result for frogbit">
            <a:hlinkClick r:id="rId10"/>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r="5385"/>
          <a:stretch/>
        </p:blipFill>
        <p:spPr bwMode="auto">
          <a:xfrm>
            <a:off x="6549136" y="4528059"/>
            <a:ext cx="1274064" cy="17462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39480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2"/>
          <p:cNvSpPr>
            <a:spLocks noChangeArrowheads="1"/>
          </p:cNvSpPr>
          <p:nvPr/>
        </p:nvSpPr>
        <p:spPr bwMode="auto">
          <a:xfrm>
            <a:off x="3276600" y="-1395413"/>
            <a:ext cx="45561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endParaRPr lang="en-US">
              <a:solidFill>
                <a:srgbClr val="2B5E08"/>
              </a:solidFill>
              <a:effectLst>
                <a:outerShdw blurRad="38100" dist="38100" dir="2700000" algn="tl">
                  <a:srgbClr val="C0C0C0"/>
                </a:outerShdw>
              </a:effectLst>
            </a:endParaRPr>
          </a:p>
        </p:txBody>
      </p:sp>
      <p:sp>
        <p:nvSpPr>
          <p:cNvPr id="8196" name="Freeform 5"/>
          <p:cNvSpPr>
            <a:spLocks/>
          </p:cNvSpPr>
          <p:nvPr/>
        </p:nvSpPr>
        <p:spPr bwMode="auto">
          <a:xfrm rot="5325769">
            <a:off x="-2743200" y="3176588"/>
            <a:ext cx="6408738" cy="576262"/>
          </a:xfrm>
          <a:custGeom>
            <a:avLst/>
            <a:gdLst>
              <a:gd name="T0" fmla="*/ 2147483647 w 2514"/>
              <a:gd name="T1" fmla="*/ 2147483647 h 888"/>
              <a:gd name="T2" fmla="*/ 2147483647 w 2514"/>
              <a:gd name="T3" fmla="*/ 2147483647 h 888"/>
              <a:gd name="T4" fmla="*/ 2147483647 w 2514"/>
              <a:gd name="T5" fmla="*/ 2147483647 h 888"/>
              <a:gd name="T6" fmla="*/ 2147483647 w 2514"/>
              <a:gd name="T7" fmla="*/ 2147483647 h 888"/>
              <a:gd name="T8" fmla="*/ 2147483647 w 2514"/>
              <a:gd name="T9" fmla="*/ 2147483647 h 888"/>
              <a:gd name="T10" fmla="*/ 2147483647 w 2514"/>
              <a:gd name="T11" fmla="*/ 2147483647 h 888"/>
              <a:gd name="T12" fmla="*/ 2147483647 w 2514"/>
              <a:gd name="T13" fmla="*/ 2147483647 h 888"/>
              <a:gd name="T14" fmla="*/ 2147483647 w 2514"/>
              <a:gd name="T15" fmla="*/ 2147483647 h 888"/>
              <a:gd name="T16" fmla="*/ 2147483647 w 2514"/>
              <a:gd name="T17" fmla="*/ 0 h 888"/>
              <a:gd name="T18" fmla="*/ 2147483647 w 2514"/>
              <a:gd name="T19" fmla="*/ 0 h 888"/>
              <a:gd name="T20" fmla="*/ 2147483647 w 2514"/>
              <a:gd name="T21" fmla="*/ 0 h 888"/>
              <a:gd name="T22" fmla="*/ 2147483647 w 2514"/>
              <a:gd name="T23" fmla="*/ 0 h 888"/>
              <a:gd name="T24" fmla="*/ 2147483647 w 2514"/>
              <a:gd name="T25" fmla="*/ 0 h 888"/>
              <a:gd name="T26" fmla="*/ 2147483647 w 2514"/>
              <a:gd name="T27" fmla="*/ 2147483647 h 888"/>
              <a:gd name="T28" fmla="*/ 2147483647 w 2514"/>
              <a:gd name="T29" fmla="*/ 2147483647 h 888"/>
              <a:gd name="T30" fmla="*/ 2147483647 w 2514"/>
              <a:gd name="T31" fmla="*/ 2147483647 h 888"/>
              <a:gd name="T32" fmla="*/ 2147483647 w 2514"/>
              <a:gd name="T33" fmla="*/ 2147483647 h 888"/>
              <a:gd name="T34" fmla="*/ 2147483647 w 2514"/>
              <a:gd name="T35" fmla="*/ 0 h 888"/>
              <a:gd name="T36" fmla="*/ 2147483647 w 2514"/>
              <a:gd name="T37" fmla="*/ 0 h 888"/>
              <a:gd name="T38" fmla="*/ 2147483647 w 2514"/>
              <a:gd name="T39" fmla="*/ 2147483647 h 888"/>
              <a:gd name="T40" fmla="*/ 2147483647 w 2514"/>
              <a:gd name="T41" fmla="*/ 2147483647 h 888"/>
              <a:gd name="T42" fmla="*/ 2147483647 w 2514"/>
              <a:gd name="T43" fmla="*/ 2147483647 h 888"/>
              <a:gd name="T44" fmla="*/ 2147483647 w 2514"/>
              <a:gd name="T45" fmla="*/ 0 h 888"/>
              <a:gd name="T46" fmla="*/ 2147483647 w 2514"/>
              <a:gd name="T47" fmla="*/ 0 h 888"/>
              <a:gd name="T48" fmla="*/ 2147483647 w 2514"/>
              <a:gd name="T49" fmla="*/ 0 h 888"/>
              <a:gd name="T50" fmla="*/ 2147483647 w 2514"/>
              <a:gd name="T51" fmla="*/ 0 h 888"/>
              <a:gd name="T52" fmla="*/ 2147483647 w 2514"/>
              <a:gd name="T53" fmla="*/ 2147483647 h 888"/>
              <a:gd name="T54" fmla="*/ 2147483647 w 2514"/>
              <a:gd name="T55" fmla="*/ 2147483647 h 888"/>
              <a:gd name="T56" fmla="*/ 2147483647 w 2514"/>
              <a:gd name="T57" fmla="*/ 2147483647 h 888"/>
              <a:gd name="T58" fmla="*/ 2147483647 w 2514"/>
              <a:gd name="T59" fmla="*/ 2147483647 h 888"/>
              <a:gd name="T60" fmla="*/ 2147483647 w 2514"/>
              <a:gd name="T61" fmla="*/ 2147483647 h 888"/>
              <a:gd name="T62" fmla="*/ 2147483647 w 2514"/>
              <a:gd name="T63" fmla="*/ 2147483647 h 888"/>
              <a:gd name="T64" fmla="*/ 2147483647 w 2514"/>
              <a:gd name="T65" fmla="*/ 2147483647 h 888"/>
              <a:gd name="T66" fmla="*/ 2147483647 w 2514"/>
              <a:gd name="T67" fmla="*/ 2147483647 h 888"/>
              <a:gd name="T68" fmla="*/ 2147483647 w 2514"/>
              <a:gd name="T69" fmla="*/ 2147483647 h 888"/>
              <a:gd name="T70" fmla="*/ 2147483647 w 2514"/>
              <a:gd name="T71" fmla="*/ 2147483647 h 888"/>
              <a:gd name="T72" fmla="*/ 2147483647 w 2514"/>
              <a:gd name="T73" fmla="*/ 2147483647 h 88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514" h="888">
                <a:moveTo>
                  <a:pt x="573" y="444"/>
                </a:moveTo>
                <a:cubicBezTo>
                  <a:pt x="701" y="447"/>
                  <a:pt x="780" y="487"/>
                  <a:pt x="885" y="534"/>
                </a:cubicBezTo>
                <a:cubicBezTo>
                  <a:pt x="990" y="581"/>
                  <a:pt x="1105" y="675"/>
                  <a:pt x="1206" y="726"/>
                </a:cubicBezTo>
                <a:cubicBezTo>
                  <a:pt x="1307" y="777"/>
                  <a:pt x="1367" y="814"/>
                  <a:pt x="1539" y="855"/>
                </a:cubicBezTo>
                <a:cubicBezTo>
                  <a:pt x="1667" y="882"/>
                  <a:pt x="1777" y="888"/>
                  <a:pt x="1930" y="873"/>
                </a:cubicBezTo>
                <a:cubicBezTo>
                  <a:pt x="2074" y="852"/>
                  <a:pt x="2164" y="825"/>
                  <a:pt x="2284" y="759"/>
                </a:cubicBezTo>
                <a:cubicBezTo>
                  <a:pt x="2376" y="707"/>
                  <a:pt x="2426" y="650"/>
                  <a:pt x="2464" y="597"/>
                </a:cubicBezTo>
                <a:cubicBezTo>
                  <a:pt x="2497" y="561"/>
                  <a:pt x="2513" y="483"/>
                  <a:pt x="2512" y="438"/>
                </a:cubicBezTo>
                <a:cubicBezTo>
                  <a:pt x="2514" y="397"/>
                  <a:pt x="2497" y="334"/>
                  <a:pt x="2476" y="291"/>
                </a:cubicBezTo>
                <a:cubicBezTo>
                  <a:pt x="2455" y="248"/>
                  <a:pt x="2440" y="225"/>
                  <a:pt x="2388" y="180"/>
                </a:cubicBezTo>
                <a:cubicBezTo>
                  <a:pt x="2326" y="117"/>
                  <a:pt x="2236" y="73"/>
                  <a:pt x="2136" y="45"/>
                </a:cubicBezTo>
                <a:cubicBezTo>
                  <a:pt x="2035" y="18"/>
                  <a:pt x="1903" y="0"/>
                  <a:pt x="1783" y="19"/>
                </a:cubicBezTo>
                <a:cubicBezTo>
                  <a:pt x="1621" y="31"/>
                  <a:pt x="1477" y="120"/>
                  <a:pt x="1423" y="210"/>
                </a:cubicBezTo>
                <a:cubicBezTo>
                  <a:pt x="1372" y="297"/>
                  <a:pt x="1399" y="414"/>
                  <a:pt x="1447" y="462"/>
                </a:cubicBezTo>
                <a:cubicBezTo>
                  <a:pt x="1531" y="570"/>
                  <a:pt x="1744" y="600"/>
                  <a:pt x="1882" y="576"/>
                </a:cubicBezTo>
                <a:cubicBezTo>
                  <a:pt x="1963" y="564"/>
                  <a:pt x="1996" y="540"/>
                  <a:pt x="2041" y="510"/>
                </a:cubicBezTo>
                <a:cubicBezTo>
                  <a:pt x="2075" y="480"/>
                  <a:pt x="2090" y="447"/>
                  <a:pt x="2087" y="402"/>
                </a:cubicBezTo>
                <a:cubicBezTo>
                  <a:pt x="2092" y="333"/>
                  <a:pt x="2001" y="285"/>
                  <a:pt x="1962" y="282"/>
                </a:cubicBezTo>
                <a:cubicBezTo>
                  <a:pt x="1896" y="270"/>
                  <a:pt x="1858" y="278"/>
                  <a:pt x="1926" y="297"/>
                </a:cubicBezTo>
                <a:cubicBezTo>
                  <a:pt x="1986" y="318"/>
                  <a:pt x="2041" y="393"/>
                  <a:pt x="1948" y="462"/>
                </a:cubicBezTo>
                <a:cubicBezTo>
                  <a:pt x="1876" y="501"/>
                  <a:pt x="1867" y="507"/>
                  <a:pt x="1759" y="507"/>
                </a:cubicBezTo>
                <a:cubicBezTo>
                  <a:pt x="1684" y="499"/>
                  <a:pt x="1637" y="488"/>
                  <a:pt x="1577" y="435"/>
                </a:cubicBezTo>
                <a:cubicBezTo>
                  <a:pt x="1519" y="381"/>
                  <a:pt x="1522" y="315"/>
                  <a:pt x="1543" y="261"/>
                </a:cubicBezTo>
                <a:cubicBezTo>
                  <a:pt x="1564" y="207"/>
                  <a:pt x="1614" y="164"/>
                  <a:pt x="1701" y="128"/>
                </a:cubicBezTo>
                <a:cubicBezTo>
                  <a:pt x="1758" y="110"/>
                  <a:pt x="1812" y="100"/>
                  <a:pt x="1881" y="102"/>
                </a:cubicBezTo>
                <a:cubicBezTo>
                  <a:pt x="1956" y="99"/>
                  <a:pt x="2079" y="114"/>
                  <a:pt x="2157" y="156"/>
                </a:cubicBezTo>
                <a:cubicBezTo>
                  <a:pt x="2257" y="196"/>
                  <a:pt x="2310" y="267"/>
                  <a:pt x="2346" y="336"/>
                </a:cubicBezTo>
                <a:cubicBezTo>
                  <a:pt x="2376" y="408"/>
                  <a:pt x="2387" y="479"/>
                  <a:pt x="2338" y="543"/>
                </a:cubicBezTo>
                <a:cubicBezTo>
                  <a:pt x="2278" y="633"/>
                  <a:pt x="2242" y="642"/>
                  <a:pt x="2146" y="699"/>
                </a:cubicBezTo>
                <a:cubicBezTo>
                  <a:pt x="2065" y="735"/>
                  <a:pt x="2014" y="744"/>
                  <a:pt x="1948" y="756"/>
                </a:cubicBezTo>
                <a:cubicBezTo>
                  <a:pt x="1876" y="768"/>
                  <a:pt x="1852" y="774"/>
                  <a:pt x="1746" y="768"/>
                </a:cubicBezTo>
                <a:cubicBezTo>
                  <a:pt x="1560" y="756"/>
                  <a:pt x="1483" y="732"/>
                  <a:pt x="1305" y="642"/>
                </a:cubicBezTo>
                <a:cubicBezTo>
                  <a:pt x="1143" y="570"/>
                  <a:pt x="958" y="417"/>
                  <a:pt x="759" y="390"/>
                </a:cubicBezTo>
                <a:cubicBezTo>
                  <a:pt x="621" y="372"/>
                  <a:pt x="537" y="375"/>
                  <a:pt x="378" y="396"/>
                </a:cubicBezTo>
                <a:cubicBezTo>
                  <a:pt x="268" y="413"/>
                  <a:pt x="143" y="473"/>
                  <a:pt x="99" y="492"/>
                </a:cubicBezTo>
                <a:cubicBezTo>
                  <a:pt x="0" y="540"/>
                  <a:pt x="33" y="540"/>
                  <a:pt x="114" y="513"/>
                </a:cubicBezTo>
                <a:cubicBezTo>
                  <a:pt x="195" y="477"/>
                  <a:pt x="414" y="423"/>
                  <a:pt x="573" y="444"/>
                </a:cubicBezTo>
                <a:close/>
              </a:path>
            </a:pathLst>
          </a:custGeom>
          <a:gradFill rotWithShape="1">
            <a:gsLst>
              <a:gs pos="0">
                <a:srgbClr val="DE91FD"/>
              </a:gs>
              <a:gs pos="100000">
                <a:srgbClr val="990099">
                  <a:alpha val="89998"/>
                </a:srgbClr>
              </a:gs>
            </a:gsLst>
            <a:lin ang="0" scaled="1"/>
          </a:gradFill>
          <a:ln>
            <a:noFill/>
          </a:ln>
          <a:extLst>
            <a:ext uri="{91240B29-F687-4F45-9708-019B960494DF}">
              <a14:hiddenLine xmlns:a14="http://schemas.microsoft.com/office/drawing/2010/main" w="3175" cmpd="sng">
                <a:solidFill>
                  <a:srgbClr val="000000"/>
                </a:solidFill>
                <a:round/>
                <a:headEnd/>
                <a:tailEnd/>
              </a14:hiddenLine>
            </a:ext>
          </a:extLst>
        </p:spPr>
        <p:txBody>
          <a:bodyPr/>
          <a:lstStyle/>
          <a:p>
            <a:endParaRPr lang="en-GB"/>
          </a:p>
        </p:txBody>
      </p:sp>
      <p:pic>
        <p:nvPicPr>
          <p:cNvPr id="8197" name="Picture 8"/>
          <p:cNvPicPr>
            <a:picLocks noChangeAspect="1" noChangeArrowheads="1"/>
          </p:cNvPicPr>
          <p:nvPr/>
        </p:nvPicPr>
        <p:blipFill>
          <a:blip r:embed="rId3">
            <a:extLst>
              <a:ext uri="{28A0092B-C50C-407E-A947-70E740481C1C}">
                <a14:useLocalDpi xmlns:a14="http://schemas.microsoft.com/office/drawing/2010/main" val="0"/>
              </a:ext>
            </a:extLst>
          </a:blip>
          <a:srcRect l="47244" t="14174" r="44292" b="7086"/>
          <a:stretch>
            <a:fillRect/>
          </a:stretch>
        </p:blipFill>
        <p:spPr bwMode="auto">
          <a:xfrm>
            <a:off x="0" y="0"/>
            <a:ext cx="11795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2"/>
          <p:cNvSpPr txBox="1">
            <a:spLocks noRot="1" noChangeArrowheads="1"/>
          </p:cNvSpPr>
          <p:nvPr/>
        </p:nvSpPr>
        <p:spPr bwMode="auto">
          <a:xfrm>
            <a:off x="1460500" y="120650"/>
            <a:ext cx="79644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l" eaLnBrk="1" hangingPunct="1">
              <a:lnSpc>
                <a:spcPct val="85000"/>
              </a:lnSpc>
              <a:defRPr/>
            </a:pPr>
            <a:r>
              <a:rPr lang="en-GB" altLang="en-US" b="1" kern="0" dirty="0">
                <a:solidFill>
                  <a:srgbClr val="005A70"/>
                </a:solidFill>
              </a:rPr>
              <a:t>Results: Wales</a:t>
            </a:r>
            <a:endParaRPr lang="en-GB" altLang="en-US" sz="1800" b="1" kern="0" dirty="0">
              <a:solidFill>
                <a:srgbClr val="005A70"/>
              </a:solidFill>
            </a:endParaRPr>
          </a:p>
        </p:txBody>
      </p:sp>
      <p:sp>
        <p:nvSpPr>
          <p:cNvPr id="2" name="TextBox 1"/>
          <p:cNvSpPr txBox="1"/>
          <p:nvPr/>
        </p:nvSpPr>
        <p:spPr>
          <a:xfrm>
            <a:off x="1551941" y="832934"/>
            <a:ext cx="7345363" cy="692497"/>
          </a:xfrm>
          <a:prstGeom prst="rect">
            <a:avLst/>
          </a:prstGeom>
          <a:noFill/>
        </p:spPr>
        <p:txBody>
          <a:bodyPr>
            <a:spAutoFit/>
          </a:bodyPr>
          <a:lstStyle/>
          <a:p>
            <a:pPr>
              <a:defRPr/>
            </a:pPr>
            <a:endParaRPr lang="en-GB" altLang="en-US" sz="900" dirty="0">
              <a:latin typeface="Arial" pitchFamily="34" charset="0"/>
              <a:cs typeface="Arial" pitchFamily="34" charset="0"/>
            </a:endParaRPr>
          </a:p>
          <a:p>
            <a:pPr marL="363538" indent="-363538">
              <a:defRPr/>
            </a:pPr>
            <a:r>
              <a:rPr lang="en-GB" altLang="en-US" sz="2400" b="1" dirty="0">
                <a:solidFill>
                  <a:srgbClr val="005A70"/>
                </a:solidFill>
                <a:latin typeface="Arial" pitchFamily="34" charset="0"/>
                <a:cs typeface="Arial" pitchFamily="34" charset="0"/>
              </a:rPr>
              <a:t>Number of species</a:t>
            </a:r>
          </a:p>
          <a:p>
            <a:pPr marL="363538" indent="-363538">
              <a:defRPr/>
            </a:pPr>
            <a:endParaRPr lang="en-GB" altLang="en-US" sz="600" b="1" u="sng" dirty="0">
              <a:latin typeface="Arial" pitchFamily="34" charset="0"/>
              <a:cs typeface="Arial" pitchFamily="34" charset="0"/>
            </a:endParaRPr>
          </a:p>
        </p:txBody>
      </p:sp>
      <p:sp>
        <p:nvSpPr>
          <p:cNvPr id="10" name="TextBox 9"/>
          <p:cNvSpPr txBox="1"/>
          <p:nvPr/>
        </p:nvSpPr>
        <p:spPr>
          <a:xfrm>
            <a:off x="1551941" y="1397675"/>
            <a:ext cx="3634013" cy="2862322"/>
          </a:xfrm>
          <a:prstGeom prst="rect">
            <a:avLst/>
          </a:prstGeom>
          <a:noFill/>
        </p:spPr>
        <p:txBody>
          <a:bodyPr wrap="square">
            <a:spAutoFit/>
          </a:bodyPr>
          <a:lstStyle/>
          <a:p>
            <a:r>
              <a:rPr lang="en-GB" b="1" dirty="0"/>
              <a:t>Welsh</a:t>
            </a:r>
            <a:r>
              <a:rPr lang="en-GB" dirty="0"/>
              <a:t> </a:t>
            </a:r>
            <a:r>
              <a:rPr lang="en-GB" b="1" dirty="0"/>
              <a:t>ponds largely retained their plant richness </a:t>
            </a:r>
            <a:r>
              <a:rPr lang="en-GB" i="1" dirty="0"/>
              <a:t>(though note there were only 11 sites). </a:t>
            </a:r>
            <a:r>
              <a:rPr lang="en-GB" dirty="0"/>
              <a:t>However there was a slight decline in the number of </a:t>
            </a:r>
            <a:r>
              <a:rPr lang="en-GB" i="1" dirty="0"/>
              <a:t>submerged</a:t>
            </a:r>
            <a:r>
              <a:rPr lang="en-GB" dirty="0"/>
              <a:t> species (6%) which are generally the most sensitive group of plants</a:t>
            </a:r>
            <a:endParaRPr lang="en-GB" altLang="en-US" dirty="0">
              <a:latin typeface="Arial" pitchFamily="34" charset="0"/>
              <a:cs typeface="Arial" pitchFamily="34" charset="0"/>
            </a:endParaRPr>
          </a:p>
          <a:p>
            <a:pPr marL="6350" indent="-6350">
              <a:defRPr/>
            </a:pPr>
            <a:endParaRPr lang="en-GB" altLang="en-US" dirty="0">
              <a:latin typeface="Arial" pitchFamily="34" charset="0"/>
              <a:cs typeface="Arial" pitchFamily="34" charset="0"/>
            </a:endParaRPr>
          </a:p>
          <a:p>
            <a:pPr marL="6350" indent="-6350">
              <a:defRPr/>
            </a:pPr>
            <a:endParaRPr lang="en-GB" altLang="en-US" dirty="0">
              <a:latin typeface="Arial" pitchFamily="34" charset="0"/>
              <a:cs typeface="Arial" pitchFamily="34" charset="0"/>
            </a:endParaRPr>
          </a:p>
        </p:txBody>
      </p:sp>
      <p:sp>
        <p:nvSpPr>
          <p:cNvPr id="11" name="Rectangle 10"/>
          <p:cNvSpPr/>
          <p:nvPr/>
        </p:nvSpPr>
        <p:spPr>
          <a:xfrm>
            <a:off x="1551941" y="3756442"/>
            <a:ext cx="7211238" cy="1569660"/>
          </a:xfrm>
          <a:prstGeom prst="rect">
            <a:avLst/>
          </a:prstGeom>
        </p:spPr>
        <p:txBody>
          <a:bodyPr wrap="square">
            <a:spAutoFit/>
          </a:bodyPr>
          <a:lstStyle/>
          <a:p>
            <a:r>
              <a:rPr lang="en-GB" altLang="en-US" sz="2400" b="1" dirty="0">
                <a:solidFill>
                  <a:srgbClr val="005A70"/>
                </a:solidFill>
                <a:latin typeface="Arial" pitchFamily="34" charset="0"/>
                <a:cs typeface="Arial" pitchFamily="34" charset="0"/>
              </a:rPr>
              <a:t>Rare species</a:t>
            </a:r>
            <a:endParaRPr lang="en-GB" dirty="0"/>
          </a:p>
          <a:p>
            <a:pPr lvl="0"/>
            <a:r>
              <a:rPr lang="en-GB" dirty="0"/>
              <a:t>Wales does not have its own red list but, based on the Welsh S42 species list, the loss rate was similar to England: </a:t>
            </a:r>
            <a:r>
              <a:rPr lang="en-GB" b="1" dirty="0"/>
              <a:t>50% of sites with an S42 species lost at least one by 2016. </a:t>
            </a:r>
            <a:r>
              <a:rPr lang="en-GB" dirty="0"/>
              <a:t>(NB There were too few Welsh sites with S42 species to test statistical significance levels).</a:t>
            </a: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88077" y="977900"/>
            <a:ext cx="3233380" cy="2425034"/>
          </a:xfrm>
          <a:prstGeom prst="rect">
            <a:avLst/>
          </a:prstGeom>
        </p:spPr>
      </p:pic>
    </p:spTree>
    <p:extLst>
      <p:ext uri="{BB962C8B-B14F-4D97-AF65-F5344CB8AC3E}">
        <p14:creationId xmlns:p14="http://schemas.microsoft.com/office/powerpoint/2010/main" val="1463138411"/>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FF0000"/>
            </a:solidFill>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27b5f2c7-b1b6-4ab2-95f0-e33e68284682">
      <Terms xmlns="http://schemas.microsoft.com/office/infopath/2007/PartnerControls"/>
    </lcf76f155ced4ddcb4097134ff3c332f>
    <TaxCatchAll xmlns="a4b85694-cb26-4ae3-aedc-c265b9140f4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F48863EE67A4D4892B1860E679E8AAC" ma:contentTypeVersion="20" ma:contentTypeDescription="Create a new document." ma:contentTypeScope="" ma:versionID="fb0d64f591fbf4cdc5edf23da796df2e">
  <xsd:schema xmlns:xsd="http://www.w3.org/2001/XMLSchema" xmlns:xs="http://www.w3.org/2001/XMLSchema" xmlns:p="http://schemas.microsoft.com/office/2006/metadata/properties" xmlns:ns2="a4b85694-cb26-4ae3-aedc-c265b9140f4e" xmlns:ns3="27b5f2c7-b1b6-4ab2-95f0-e33e68284682" targetNamespace="http://schemas.microsoft.com/office/2006/metadata/properties" ma:root="true" ma:fieldsID="c8172d39a9b6e8fed867dd3549c50da1" ns2:_="" ns3:_="">
    <xsd:import namespace="a4b85694-cb26-4ae3-aedc-c265b9140f4e"/>
    <xsd:import namespace="27b5f2c7-b1b6-4ab2-95f0-e33e68284682"/>
    <xsd:element name="properties">
      <xsd:complexType>
        <xsd:sequence>
          <xsd:element name="documentManagement">
            <xsd:complexType>
              <xsd:all>
                <xsd:element ref="ns2:SharedWithUsers" minOccurs="0"/>
                <xsd:element ref="ns2:SharingHintHash"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b85694-cb26-4ae3-aedc-c265b9140f4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internalName="SharedWithDetails" ma:readOnly="true">
      <xsd:simpleType>
        <xsd:restriction base="dms:Note">
          <xsd:maxLength value="255"/>
        </xsd:restriction>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element name="TaxCatchAll" ma:index="26" nillable="true" ma:displayName="Taxonomy Catch All Column" ma:hidden="true" ma:list="{5d7fe2c7-01b0-47a6-9b74-919f14358f1e}" ma:internalName="TaxCatchAll" ma:showField="CatchAllData" ma:web="a4b85694-cb26-4ae3-aedc-c265b9140f4e">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7b5f2c7-b1b6-4ab2-95f0-e33e68284682"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description="" ma:internalName="MediaServiceAutoTags" ma:readOnly="true">
      <xsd:simpleType>
        <xsd:restriction base="dms:Text"/>
      </xsd:simpleType>
    </xsd:element>
    <xsd:element name="MediaServiceLocation" ma:index="17" nillable="true" ma:displayName="MediaServiceLocation" ma:description="" ma:internalName="MediaServiceLocation" ma:readOnly="true">
      <xsd:simpleType>
        <xsd:restriction base="dms:Text"/>
      </xsd:simpleType>
    </xsd:element>
    <xsd:element name="MediaServiceOCR" ma:index="18" nillable="true" ma:displayName="MediaServiceOCR"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LengthInSeconds" ma:index="23" nillable="true" ma:displayName="MediaLengthInSeconds" ma:hidden="true"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2baa5e00-0274-4762-a030-3e0f1b8b652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B68E8D9-6B43-4DEC-8AF4-4833002EF662}">
  <ds:schemaRefs>
    <ds:schemaRef ds:uri="http://schemas.microsoft.com/office/2006/metadata/properties"/>
    <ds:schemaRef ds:uri="http://schemas.microsoft.com/office/infopath/2007/PartnerControls"/>
    <ds:schemaRef ds:uri="27b5f2c7-b1b6-4ab2-95f0-e33e68284682"/>
    <ds:schemaRef ds:uri="a4b85694-cb26-4ae3-aedc-c265b9140f4e"/>
  </ds:schemaRefs>
</ds:datastoreItem>
</file>

<file path=customXml/itemProps2.xml><?xml version="1.0" encoding="utf-8"?>
<ds:datastoreItem xmlns:ds="http://schemas.openxmlformats.org/officeDocument/2006/customXml" ds:itemID="{8A5D0E0B-8260-4EEA-89BD-2F802906873D}">
  <ds:schemaRefs>
    <ds:schemaRef ds:uri="http://schemas.microsoft.com/sharepoint/v3/contenttype/forms"/>
  </ds:schemaRefs>
</ds:datastoreItem>
</file>

<file path=customXml/itemProps3.xml><?xml version="1.0" encoding="utf-8"?>
<ds:datastoreItem xmlns:ds="http://schemas.openxmlformats.org/officeDocument/2006/customXml" ds:itemID="{5C6A6EE9-173A-4541-BC1C-3621DEDE9A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b85694-cb26-4ae3-aedc-c265b9140f4e"/>
    <ds:schemaRef ds:uri="27b5f2c7-b1b6-4ab2-95f0-e33e6828468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16670</TotalTime>
  <Words>2072</Words>
  <Application>Microsoft Office PowerPoint</Application>
  <PresentationFormat>On-screen Show (4:3)</PresentationFormat>
  <Paragraphs>247</Paragraphs>
  <Slides>19</Slides>
  <Notes>19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Default Design</vt:lpstr>
      <vt:lpstr>PowerPoint Presentation</vt:lpstr>
      <vt:lpstr>Aims</vt:lpstr>
      <vt:lpstr>Background</vt:lpstr>
      <vt:lpstr>What we did…..</vt:lpstr>
      <vt:lpstr>The survey sites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Pascale</dc:creator>
  <cp:lastModifiedBy>Penny williams</cp:lastModifiedBy>
  <cp:revision>640</cp:revision>
  <cp:lastPrinted>2019-05-03T14:38:02Z</cp:lastPrinted>
  <dcterms:created xsi:type="dcterms:W3CDTF">2011-09-21T16:54:40Z</dcterms:created>
  <dcterms:modified xsi:type="dcterms:W3CDTF">2024-05-02T10:27:36Z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0x0101004F48863EE67A4D4892B1860E679E8AAC</vt:lpwstr>
  </property>
</Properties>
</file>