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1" r:id="rId1"/>
    <p:sldMasterId id="2147483913" r:id="rId2"/>
  </p:sldMasterIdLst>
  <p:notesMasterIdLst>
    <p:notesMasterId r:id="rId22"/>
  </p:notesMasterIdLst>
  <p:handoutMasterIdLst>
    <p:handoutMasterId r:id="rId23"/>
  </p:handoutMasterIdLst>
  <p:sldIdLst>
    <p:sldId id="596" r:id="rId3"/>
    <p:sldId id="604" r:id="rId4"/>
    <p:sldId id="605" r:id="rId5"/>
    <p:sldId id="606" r:id="rId6"/>
    <p:sldId id="607" r:id="rId7"/>
    <p:sldId id="608" r:id="rId8"/>
    <p:sldId id="609" r:id="rId9"/>
    <p:sldId id="610" r:id="rId10"/>
    <p:sldId id="611" r:id="rId11"/>
    <p:sldId id="620" r:id="rId12"/>
    <p:sldId id="621" r:id="rId13"/>
    <p:sldId id="622" r:id="rId14"/>
    <p:sldId id="623" r:id="rId15"/>
    <p:sldId id="615" r:id="rId16"/>
    <p:sldId id="616" r:id="rId17"/>
    <p:sldId id="617" r:id="rId18"/>
    <p:sldId id="618" r:id="rId19"/>
    <p:sldId id="619" r:id="rId20"/>
    <p:sldId id="624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1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orient="horz" pos="3878">
          <p15:clr>
            <a:srgbClr val="A4A3A4"/>
          </p15:clr>
        </p15:guide>
        <p15:guide id="4" orient="horz" pos="1937">
          <p15:clr>
            <a:srgbClr val="A4A3A4"/>
          </p15:clr>
        </p15:guide>
        <p15:guide id="5" orient="horz" pos="3782">
          <p15:clr>
            <a:srgbClr val="A4A3A4"/>
          </p15:clr>
        </p15:guide>
        <p15:guide id="6" orient="horz" pos="966">
          <p15:clr>
            <a:srgbClr val="A4A3A4"/>
          </p15:clr>
        </p15:guide>
        <p15:guide id="7" orient="horz" pos="2917">
          <p15:clr>
            <a:srgbClr val="A4A3A4"/>
          </p15:clr>
        </p15:guide>
        <p15:guide id="8" orient="horz" pos="878">
          <p15:clr>
            <a:srgbClr val="A4A3A4"/>
          </p15:clr>
        </p15:guide>
        <p15:guide id="9" pos="1567">
          <p15:clr>
            <a:srgbClr val="A4A3A4"/>
          </p15:clr>
        </p15:guide>
        <p15:guide id="10" pos="5350">
          <p15:clr>
            <a:srgbClr val="A4A3A4"/>
          </p15:clr>
        </p15:guide>
        <p15:guide id="11" pos="404">
          <p15:clr>
            <a:srgbClr val="A4A3A4"/>
          </p15:clr>
        </p15:guide>
        <p15:guide id="12" pos="2830">
          <p15:clr>
            <a:srgbClr val="A4A3A4"/>
          </p15:clr>
        </p15:guide>
        <p15:guide id="13" pos="2930">
          <p15:clr>
            <a:srgbClr val="A4A3A4"/>
          </p15:clr>
        </p15:guide>
        <p15:guide id="14" pos="4094">
          <p15:clr>
            <a:srgbClr val="A4A3A4"/>
          </p15:clr>
        </p15:guide>
        <p15:guide id="15" pos="4187">
          <p15:clr>
            <a:srgbClr val="A4A3A4"/>
          </p15:clr>
        </p15:guide>
        <p15:guide id="16" pos="16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FF66"/>
    <a:srgbClr val="FFFB81"/>
    <a:srgbClr val="FFFFFF"/>
    <a:srgbClr val="008BFE"/>
    <a:srgbClr val="FFFFBB"/>
    <a:srgbClr val="BFDBF9"/>
    <a:srgbClr val="B4B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72014" autoAdjust="0"/>
  </p:normalViewPr>
  <p:slideViewPr>
    <p:cSldViewPr snapToGrid="0">
      <p:cViewPr varScale="1">
        <p:scale>
          <a:sx n="54" d="100"/>
          <a:sy n="54" d="100"/>
        </p:scale>
        <p:origin x="1674" y="78"/>
      </p:cViewPr>
      <p:guideLst>
        <p:guide orient="horz" pos="2811"/>
        <p:guide orient="horz" pos="1842"/>
        <p:guide orient="horz" pos="3878"/>
        <p:guide orient="horz" pos="1937"/>
        <p:guide orient="horz" pos="3782"/>
        <p:guide orient="horz" pos="966"/>
        <p:guide orient="horz" pos="2917"/>
        <p:guide orient="horz" pos="878"/>
        <p:guide pos="1567"/>
        <p:guide pos="5350"/>
        <p:guide pos="404"/>
        <p:guide pos="2830"/>
        <p:guide pos="2930"/>
        <p:guide pos="4094"/>
        <p:guide pos="4187"/>
        <p:guide pos="16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D174333A-48CA-47D1-95D1-A00B7066C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0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B249FA6D-AE63-4D01-B95E-F6C58876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4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80907F-93BB-4818-96BE-5DAF0BD34E4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6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A17B-71D4-4589-B10F-9E2B9C26789E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9FA6D-AE63-4D01-B95E-F6C58876D3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9FA6D-AE63-4D01-B95E-F6C58876D3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2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A17B-71D4-4589-B10F-9E2B9C26789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198 species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A17B-71D4-4589-B10F-9E2B9C26789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9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A17B-71D4-4589-B10F-9E2B9C26789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1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A17B-71D4-4589-B10F-9E2B9C26789E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4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A17B-71D4-4589-B10F-9E2B9C26789E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9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A17B-71D4-4589-B10F-9E2B9C26789E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5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302000"/>
          </a:xfrm>
          <a:prstGeom prst="rect">
            <a:avLst/>
          </a:prstGeom>
          <a:solidFill>
            <a:srgbClr val="E7FF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46100" y="6311900"/>
            <a:ext cx="349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 bwMode="auto">
          <a:xfrm>
            <a:off x="723900" y="3179763"/>
            <a:ext cx="300038" cy="258762"/>
          </a:xfrm>
          <a:prstGeom prst="ellipse">
            <a:avLst/>
          </a:prstGeom>
          <a:solidFill>
            <a:srgbClr val="002E00"/>
          </a:solidFill>
          <a:ln w="9525" cap="flat" cmpd="sng" algn="ctr">
            <a:solidFill>
              <a:srgbClr val="002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V="1">
            <a:off x="0" y="3289300"/>
            <a:ext cx="9144000" cy="12700"/>
          </a:xfrm>
          <a:prstGeom prst="line">
            <a:avLst/>
          </a:prstGeom>
          <a:noFill/>
          <a:ln w="28575" algn="ctr">
            <a:solidFill>
              <a:srgbClr val="002E00"/>
            </a:solidFill>
            <a:round/>
            <a:headEnd/>
            <a:tailEnd/>
          </a:ln>
        </p:spPr>
      </p:cxn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4775" y="3452884"/>
            <a:ext cx="5848350" cy="1009578"/>
          </a:xfrm>
        </p:spPr>
        <p:txBody>
          <a:bodyPr anchor="t"/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4775" y="4630738"/>
            <a:ext cx="5848350" cy="1373187"/>
          </a:xfrm>
        </p:spPr>
        <p:txBody>
          <a:bodyPr rIns="0"/>
          <a:lstStyle>
            <a:lvl1pPr marL="0" indent="0">
              <a:buFont typeface="Times" pitchFamily="18" charset="0"/>
              <a:buNone/>
              <a:defRPr/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0"/>
            <a:ext cx="1962150" cy="600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5737225" cy="600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FD6D-1A5F-458A-8EEF-BC5D4E495A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990F-8519-4ECE-8095-6FF648389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7B25-C5AC-42C6-B183-04F72605B1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B5B1-6031-4F99-AFAB-5B8C0167A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09B8-166A-4280-9700-51657200AD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A3C0-7083-4F39-AB8D-8C125BBAA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55F0-7A94-462D-8150-591B43FC8B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EC72-2C6E-4A7B-B6E8-25DEF2D29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ED50-A80F-433A-B05A-762676262D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D1CE-EA69-4F2B-B728-C2F1ED4C1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3F54-71DB-4F8A-8745-870C9C3C1B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4F64-A5C2-496E-97B5-070BDB09A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4918-78AD-4DCF-BEAF-F63D02030A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635E-2312-4F39-AE9E-FFC6AB002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A9CD-2F23-4278-8B9E-C0050682D5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9D49-EF22-4C32-8733-90587F312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927B-8FF6-45E8-8DC6-B51999AB2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2F07-AA2C-4782-93BE-E6550D2A7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C989-2E03-4A65-872D-366401E29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571D-F974-4C4C-AB60-C57E365E4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D04A-D23B-4392-B7F5-1F2FEDCBE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C728-8F41-4FFC-B914-485ADE153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533525"/>
            <a:ext cx="3849688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3525"/>
            <a:ext cx="3849687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02375"/>
            <a:ext cx="9144000" cy="555625"/>
          </a:xfrm>
          <a:prstGeom prst="rect">
            <a:avLst/>
          </a:prstGeom>
          <a:solidFill>
            <a:srgbClr val="005A7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5A70"/>
              </a:solidFill>
              <a:latin typeface="Calibri"/>
              <a:cs typeface="+mn-cs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6302375"/>
            <a:ext cx="9144000" cy="0"/>
          </a:xfrm>
          <a:prstGeom prst="line">
            <a:avLst/>
          </a:prstGeom>
          <a:noFill/>
          <a:ln w="38100" algn="ctr">
            <a:solidFill>
              <a:srgbClr val="C4D600"/>
            </a:solidFill>
            <a:round/>
            <a:headEnd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78517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533525"/>
            <a:ext cx="7851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E6FF66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50000"/>
        </a:spcAft>
        <a:buClr>
          <a:schemeClr val="folHlink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5750" algn="l" rtl="0" eaLnBrk="0" fontAlgn="base" hangingPunct="0">
        <a:spcBef>
          <a:spcPct val="0"/>
        </a:spcBef>
        <a:spcAft>
          <a:spcPct val="5000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2pPr>
      <a:lvl3pPr marL="1182688" indent="-228600" algn="l" rtl="0" eaLnBrk="0" fontAlgn="base" hangingPunct="0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</a:defRPr>
      </a:lvl3pPr>
      <a:lvl4pPr marL="1601788" indent="-228600" algn="l" rtl="0" eaLnBrk="0" fontAlgn="base" hangingPunct="0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</a:defRPr>
      </a:lvl4pPr>
      <a:lvl5pPr marL="2020888" indent="-228600" algn="l" rtl="0" eaLnBrk="0" fontAlgn="base" hangingPunct="0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</a:defRPr>
      </a:lvl5pPr>
      <a:lvl6pPr marL="2478088" indent="-228600" algn="l" rtl="0" fontAlgn="base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</a:defRPr>
      </a:lvl6pPr>
      <a:lvl7pPr marL="2935288" indent="-228600" algn="l" rtl="0" fontAlgn="base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</a:defRPr>
      </a:lvl7pPr>
      <a:lvl8pPr marL="3392488" indent="-228600" algn="l" rtl="0" fontAlgn="base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</a:defRPr>
      </a:lvl8pPr>
      <a:lvl9pPr marL="3849688" indent="-228600" algn="l" rtl="0" fontAlgn="base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B95B083-4B8A-444C-9CD5-CB29C6CBEA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457200">
              <a:defRPr/>
            </a:pPr>
            <a:fld id="{7B577128-99D6-4CFA-8042-13642212E33D}" type="slidenum">
              <a:rPr lang="en-US" altLang="en-US"/>
              <a:pPr defTabSz="457200"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flickr.com/photos/72616463@N00/6116502281/" TargetMode="External"/><Relationship Id="rId7" Type="http://schemas.openxmlformats.org/officeDocument/2006/relationships/hyperlink" Target="http://www.google.co.uk/url?sa=i&amp;rct=j&amp;q=&amp;esrc=s&amp;source=images&amp;cd=&amp;cad=rja&amp;uact=8&amp;ved=0CAcQjRxqFQoTCLLIicmZk8gCFUO4Ggod1AUE3w&amp;url=http://www.discoverlife.org/mp/20q?search=Bithynia&amp;bvm=bv.103627116,d.d2s&amp;psig=AFQjCNFsYchfkXRzym36Rk7i1AQmagkyXw&amp;ust=144330533521254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en.wikipedia.org/wiki/File:Viviparus_contectus_met_operculum2.JPG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www.flickr.com/photos/72616463@N00/6116502281/" TargetMode="External"/><Relationship Id="rId7" Type="http://schemas.openxmlformats.org/officeDocument/2006/relationships/hyperlink" Target="http://www.google.co.uk/url?sa=i&amp;rct=j&amp;q=&amp;esrc=s&amp;source=images&amp;cd=&amp;cad=rja&amp;uact=8&amp;ved=0CAcQjRxqFQoTCJvHkbismMgCFcVaFAod398GXQ&amp;url=http://mollusca-g2n.weebly.com/lymnaeidae.html&amp;psig=AFQjCNFqTdTKvtHguF7A35F66-i5OrzQXw&amp;ust=144348186347330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google.co.uk/url?sa=i&amp;rct=j&amp;q=&amp;esrc=s&amp;source=images&amp;cd=&amp;cad=rja&amp;uact=8&amp;ved=0CAcQjRxqFQoTCN-E4MCsmMgCFYVxFAod6jAF-g&amp;url=http://www.biopix.net/oval-dammsnaecka-lymnaea-peregra_photo-52730.aspx&amp;psig=AFQjCNFqTdTKvtHguF7A35F66-i5OrzQXw&amp;ust=1443481863473300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docid=fGcz_Tr_5zqTXM&amp;tbnid=xWuOKxs2kEnBPM:&amp;ved=0CAUQjRw&amp;url=http://www.wildaboutbritain.co.uk/archive/showphoto.php/photo/198867&amp;ei=w_2fUYeZJuSp0AW5o4GYAg&amp;bvm=bv.47008514,d.d2k&amp;psig=AFQjCNEFOVE2OOpZQ3xfJV7yW6XbJm63BA&amp;ust=1369526031902317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docid=4PvcdWV3HAtE8M&amp;tbnid=hPI9raf8ruSxRM:&amp;ved=0CAUQjRw&amp;url=http://pvcdna.dna.affrc.go.jp/&amp;ei=5QqgUYuuGsHJ0AXF3YC4Cw&amp;bvm=bv.47008514,d.d2k&amp;psig=AFQjCNElhWCU5bfV_ib23I4O1--eeZaK5Q&amp;ust=1369529393115306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frm=1&amp;source=images&amp;cd=&amp;cad=rja&amp;docid=bkjztQumQ5vUwM&amp;tbnid=M4XPdvACKjcnxM:&amp;ved=0CAUQjRw&amp;url=http://www.aquaticquotient.com/forum/showthread.php/34333-Bugs-you-might-encounter-in-your-aquarium&amp;ei=XAqgUfK9CPSY0AXJq4H4DQ&amp;bvm=bv.47008514,d.d2k&amp;psig=AFQjCNFIjIlLadsi4fUdTS-Ep9zEcZADtA&amp;ust=1369529299260642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4.png"/><Relationship Id="rId7" Type="http://schemas.openxmlformats.org/officeDocument/2006/relationships/hyperlink" Target="http://www.google.co.uk/url?sa=i&amp;rct=j&amp;q=&amp;esrc=s&amp;frm=1&amp;source=images&amp;cd=&amp;cad=rja&amp;docid=YyGjAmHlj60vaM&amp;tbnid=2V-APq2LMJrFcM:&amp;ved=0CAUQjRw&amp;url=http://www.wildaboutbritain.co.uk/pictures/showphoto.php/photo/55375&amp;ei=MgugUc2uHZLy0gWo_oHgBA&amp;bvm=bv.47008514,d.d2k&amp;psig=AFQjCNFEv0P_KT2eYUGOjfdX39QXtKKCqQ&amp;ust=136952951955384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10" Type="http://schemas.openxmlformats.org/officeDocument/2006/relationships/image" Target="../media/image57.jpeg"/><Relationship Id="rId4" Type="http://schemas.openxmlformats.org/officeDocument/2006/relationships/image" Target="../media/image53.jpeg"/><Relationship Id="rId9" Type="http://schemas.openxmlformats.org/officeDocument/2006/relationships/hyperlink" Target="http://www.google.co.uk/url?sa=i&amp;source=images&amp;cd=&amp;cad=rja&amp;docid=ImK5KOwRQIU23M&amp;tbnid=XKlsCKNG02JBhM:&amp;ved=0CAgQjRwwAA&amp;url=http://jcoll.org/genoma/vida_microsubmarina/crustaceos/gammarus.html&amp;ei=XwugUenYLMSW0AWJpIH4DA&amp;psig=AFQjCNGqhUhZiOtPw9Ri7-RQJzDuOpDeWg&amp;ust=136952956780643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www.google.co.uk/url?sa=i&amp;rct=j&amp;q=&amp;esrc=s&amp;frm=1&amp;source=images&amp;cd=&amp;cad=rja&amp;docid=i2n96KXdDsnclM&amp;tbnid=QK3e-Sb98wdKrM:&amp;ved=0CAUQjRw&amp;url=http://www.projectnoah.org/spottings/6195002&amp;ei=XQKgUZvHMOLG0QXQ-oDABA&amp;bvm=bv.47008514,d.d2k&amp;psig=AFQjCNHCow5twk941fy-bJP9BEV1hxZ89Q&amp;ust=13695272503691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hyperlink" Target="http://www.google.co.uk/url?sa=i&amp;rct=j&amp;q=&amp;esrc=s&amp;frm=1&amp;source=images&amp;cd=&amp;cad=rja&amp;docid=nTK_Af_lxq4aeM&amp;tbnid=hRnf1svhgJsQtM:&amp;ved=0CAUQjRw&amp;url=http://calderdale-wildlife.blogspot.com/2012/04/velia-caprai-water-cricket03-04-12.html&amp;ei=eQGgUYqjAYiO0AWelIDICg&amp;bvm=bv.47008514,d.d2k&amp;psig=AFQjCNFYSLASykM7RT3YCwiOGGrsW3CENw&amp;ust=13695270278409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O7NtyRjB4cOueM&amp;tbnid=8taJ3lZ1QDVsSM:&amp;ved=0CAUQjRw&amp;url=http://www.dfg.ca.gov/abl/lab/CA_digital_ref_Noteridae.asp&amp;ei=SwigUeLHFMbL0AXNqoGYCQ&amp;bvm=bv.47008514,d.d2k&amp;psig=AFQjCNFt-1Fy4vRaoTjexzpCmS6sBPnrQw&amp;ust=136952873395488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://www.google.co.uk/url?sa=i&amp;rct=j&amp;q=&amp;esrc=s&amp;frm=1&amp;source=images&amp;cd=&amp;cad=rja&amp;docid=SlFJuz2wiUa2HM&amp;tbnid=J8-UQU4Zhbh5LM:&amp;ved=0CAUQjRw&amp;url=http://tolweb.org/Haliplidae/8884&amp;ei=uQigUe3GMaul0wX5n4BI&amp;bvm=bv.47008514,d.d2k&amp;psig=AFQjCNFt-1Fy4vRaoTjexzpCmS6sBPnrQw&amp;ust=1369528733954886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34819" name="Picture 4" descr="Dragonfl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913" y="1979613"/>
            <a:ext cx="58547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FHT-Logo-revers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38" y="290513"/>
            <a:ext cx="3209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84163" y="1474788"/>
            <a:ext cx="701198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457200" eaLnBrk="1" hangingPunct="1"/>
            <a:r>
              <a:rPr lang="en-US" altLang="en-US" sz="48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PondNet</a:t>
            </a:r>
          </a:p>
          <a:p>
            <a:pPr algn="l" defTabSz="457200" eaLnBrk="1" hangingPunct="1"/>
            <a:r>
              <a:rPr lang="en-US" altLang="en-US" sz="48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Surveying for macroinvertebrates</a:t>
            </a:r>
            <a:endParaRPr lang="en-US" altLang="en-US" sz="4800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  <a:p>
            <a:pPr algn="l" defTabSz="457200" eaLnBrk="1" hangingPunct="1"/>
            <a:endParaRPr lang="en-US" altLang="en-US" sz="2200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4822" name="Picture 8" descr="C:\Users\Naomi Ewald\AppData\Local\Microsoft\Windows\Temporary Internet Files\Content.IE5\O7UKI5KG\english_compact_bla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207000"/>
            <a:ext cx="23082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10" descr="Image result for natural england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1" hangingPunct="1"/>
            <a:endParaRPr lang="en-GB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8570" y="6114625"/>
            <a:ext cx="334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chemeClr val="bg1"/>
                </a:solidFill>
              </a:rPr>
              <a:t>Adapted from a presentation created by Martin Hammond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388938"/>
            <a:ext cx="914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28601"/>
            <a:ext cx="9144000" cy="10287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Snails - a brief overview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7"/>
          <a:stretch>
            <a:fillRect/>
          </a:stretch>
        </p:blipFill>
        <p:spPr bwMode="auto">
          <a:xfrm>
            <a:off x="633414" y="1319213"/>
            <a:ext cx="3462036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Ramshorn snai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066" y="1333500"/>
            <a:ext cx="3872933" cy="3771900"/>
          </a:xfrm>
          <a:prstGeom prst="rect">
            <a:avLst/>
          </a:prstGeom>
          <a:noFill/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00039" y="5200650"/>
            <a:ext cx="39290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Freshwater limpet - </a:t>
            </a:r>
            <a:r>
              <a:rPr lang="en-GB" dirty="0" err="1" smtClean="0">
                <a:solidFill>
                  <a:srgbClr val="000000"/>
                </a:solidFill>
              </a:rPr>
              <a:t>Acroloxidae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574568" y="5181600"/>
            <a:ext cx="29217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Ram’s-horn snails - Planorbidae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l.yimg.com/g/images/spaceout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813" y="-11582400"/>
            <a:ext cx="6134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l.yimg.com/g/images/spaceout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813" y="-11582400"/>
            <a:ext cx="6134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52401"/>
            <a:ext cx="9144000" cy="10287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ct val="50000"/>
              </a:spcAft>
              <a:buClr>
                <a:schemeClr val="folHlink"/>
              </a:buClr>
              <a:defRPr/>
            </a:pPr>
            <a:r>
              <a:rPr lang="en-GB" sz="3600" b="1" kern="0" dirty="0" smtClean="0">
                <a:solidFill>
                  <a:schemeClr val="bg2">
                    <a:lumMod val="25000"/>
                  </a:schemeClr>
                </a:solidFill>
              </a:rPr>
              <a:t>Snails with an operculum</a:t>
            </a:r>
            <a:endParaRPr lang="en-GB" sz="3600" b="1" kern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23850" y="3581400"/>
            <a:ext cx="3639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dirty="0" smtClean="0">
                <a:solidFill>
                  <a:srgbClr val="000000"/>
                </a:solidFill>
              </a:rPr>
              <a:t>River snails – </a:t>
            </a:r>
            <a:r>
              <a:rPr lang="en-GB" dirty="0" err="1" smtClean="0">
                <a:solidFill>
                  <a:srgbClr val="000000"/>
                </a:solidFill>
              </a:rPr>
              <a:t>Viviparidae</a:t>
            </a:r>
            <a:endParaRPr lang="en-GB" dirty="0" smtClean="0">
              <a:solidFill>
                <a:srgbClr val="000000"/>
              </a:solidFill>
            </a:endParaRP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30mm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s://upload.wikimedia.org/wikipedia/commons/thumb/f/fa/Viviparus_contectus_met_operculum2.JPG/220px-Viviparus_contectus_met_operculum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066801"/>
            <a:ext cx="2019300" cy="2450696"/>
          </a:xfrm>
          <a:prstGeom prst="rect">
            <a:avLst/>
          </a:prstGeom>
          <a:noFill/>
        </p:spPr>
      </p:pic>
      <p:pic>
        <p:nvPicPr>
          <p:cNvPr id="4100" name="Picture 4" descr="http://www.discoverlife.org/IM/I_MWS/1196/320/Bithynia_tentaculata,I_MWS11969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1" y="1143000"/>
            <a:ext cx="2251074" cy="1821963"/>
          </a:xfrm>
          <a:prstGeom prst="rect">
            <a:avLst/>
          </a:prstGeom>
          <a:noFill/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191250" y="1257300"/>
            <a:ext cx="27205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rgbClr val="000000"/>
                </a:solidFill>
              </a:rPr>
              <a:t>Faucet snails – </a:t>
            </a:r>
            <a:r>
              <a:rPr lang="en-GB" dirty="0" err="1" smtClean="0">
                <a:solidFill>
                  <a:srgbClr val="000000"/>
                </a:solidFill>
              </a:rPr>
              <a:t>Bithyniidae</a:t>
            </a:r>
            <a:endParaRPr lang="en-GB" dirty="0" smtClean="0">
              <a:solidFill>
                <a:srgbClr val="000000"/>
              </a:solidFill>
            </a:endParaRPr>
          </a:p>
          <a:p>
            <a:pPr algn="r"/>
            <a:r>
              <a:rPr lang="en-GB" dirty="0" smtClean="0">
                <a:solidFill>
                  <a:srgbClr val="000000"/>
                </a:solidFill>
              </a:rPr>
              <a:t>17mm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102" name="Picture 6" descr="Image result for jenkins river snai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00" y="3867150"/>
            <a:ext cx="2428875" cy="1371600"/>
          </a:xfrm>
          <a:prstGeom prst="rect">
            <a:avLst/>
          </a:prstGeom>
          <a:noFill/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214857" y="5238750"/>
            <a:ext cx="4754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dirty="0" err="1" smtClean="0">
                <a:solidFill>
                  <a:srgbClr val="000000"/>
                </a:solidFill>
              </a:rPr>
              <a:t>Jenkin’s</a:t>
            </a:r>
            <a:r>
              <a:rPr lang="en-GB" dirty="0" smtClean="0">
                <a:solidFill>
                  <a:srgbClr val="000000"/>
                </a:solidFill>
              </a:rPr>
              <a:t> spire snail – Hydrobiidae</a:t>
            </a:r>
          </a:p>
          <a:p>
            <a:pPr algn="r"/>
            <a:r>
              <a:rPr lang="en-GB" dirty="0" smtClean="0">
                <a:solidFill>
                  <a:srgbClr val="000000"/>
                </a:solidFill>
              </a:rPr>
              <a:t>6mm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104" name="Picture 8" descr="Image result for valvatida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656137"/>
            <a:ext cx="2286000" cy="1343026"/>
          </a:xfrm>
          <a:prstGeom prst="rect">
            <a:avLst/>
          </a:prstGeom>
          <a:noFill/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686050" y="4445853"/>
            <a:ext cx="3564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dirty="0" smtClean="0">
                <a:solidFill>
                  <a:srgbClr val="000000"/>
                </a:solidFill>
              </a:rPr>
              <a:t>Valve snails – </a:t>
            </a:r>
            <a:r>
              <a:rPr lang="en-GB" dirty="0" err="1" smtClean="0">
                <a:solidFill>
                  <a:srgbClr val="000000"/>
                </a:solidFill>
              </a:rPr>
              <a:t>Valvatidae</a:t>
            </a:r>
            <a:endParaRPr lang="en-GB" dirty="0" smtClean="0">
              <a:solidFill>
                <a:srgbClr val="000000"/>
              </a:solidFill>
            </a:endParaRP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15mm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l.yimg.com/g/images/spaceout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813" y="-11582400"/>
            <a:ext cx="6134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l.yimg.com/g/images/spaceout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813" y="-11582400"/>
            <a:ext cx="6134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9"/>
          <p:cNvSpPr txBox="1">
            <a:spLocks/>
          </p:cNvSpPr>
          <p:nvPr/>
        </p:nvSpPr>
        <p:spPr>
          <a:xfrm>
            <a:off x="2628900" y="1600200"/>
            <a:ext cx="3733800" cy="1181100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ct val="50000"/>
              </a:spcAft>
              <a:buClr>
                <a:schemeClr val="folHlink"/>
              </a:buClr>
              <a:defRPr/>
            </a:pPr>
            <a:r>
              <a:rPr lang="en-GB" sz="28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FAMILY</a:t>
            </a:r>
          </a:p>
          <a:p>
            <a:pPr eaLnBrk="1" hangingPunct="1">
              <a:spcAft>
                <a:spcPct val="50000"/>
              </a:spcAft>
              <a:buClr>
                <a:schemeClr val="folHlink"/>
              </a:buClr>
              <a:defRPr/>
            </a:pPr>
            <a:r>
              <a:rPr lang="en-GB" sz="28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LYMNAEIDAE</a:t>
            </a:r>
            <a:endParaRPr lang="en-GB" sz="2800" b="1" kern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spcAft>
                <a:spcPct val="50000"/>
              </a:spcAft>
              <a:buClr>
                <a:schemeClr val="folHlink"/>
              </a:buClr>
              <a:buFont typeface="Times" charset="0"/>
              <a:buChar char="•"/>
              <a:defRPr/>
            </a:pPr>
            <a:endParaRPr lang="en-GB" sz="2800" b="1" kern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5600" y="152400"/>
            <a:ext cx="7851775" cy="105727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What else could it </a:t>
            </a: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be? </a:t>
            </a:r>
          </a:p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- spire snails without an operculum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1026" name="Picture 2" descr="http://www.biopix.net/photos/lymnaea-peregra-0002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359948"/>
            <a:ext cx="3330575" cy="2227259"/>
          </a:xfrm>
          <a:prstGeom prst="rect">
            <a:avLst/>
          </a:prstGeom>
          <a:noFill/>
        </p:spPr>
      </p:pic>
      <p:pic>
        <p:nvPicPr>
          <p:cNvPr id="1028" name="Picture 4" descr="http://mollusca-g2n.weebly.com/uploads/1/3/6/7/13674777/3856351_ori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2019300" cy="2324100"/>
          </a:xfrm>
          <a:prstGeom prst="rect">
            <a:avLst/>
          </a:prstGeom>
          <a:noFill/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33023" y="2914650"/>
            <a:ext cx="28046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0000"/>
                </a:solidFill>
              </a:rPr>
              <a:t>Radix </a:t>
            </a:r>
            <a:r>
              <a:rPr lang="en-GB" i="1" dirty="0" err="1" smtClean="0">
                <a:solidFill>
                  <a:srgbClr val="000000"/>
                </a:solidFill>
              </a:rPr>
              <a:t>balthica</a:t>
            </a:r>
            <a:endParaRPr lang="en-GB" i="1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Very large aperture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12-20mm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084" y="1543050"/>
            <a:ext cx="2125266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278398" y="5105400"/>
            <a:ext cx="36862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0000"/>
                </a:solidFill>
              </a:rPr>
              <a:t>Lymnaea stagnalis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Very large + pointed spire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35-50mm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19850" y="1371600"/>
            <a:ext cx="1047750" cy="4762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62650" y="2266950"/>
            <a:ext cx="1047750" cy="4762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5600" y="38100"/>
            <a:ext cx="7851775" cy="15335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What else could it </a:t>
            </a: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be? </a:t>
            </a:r>
          </a:p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- spire snails without an operculum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524000"/>
            <a:ext cx="91170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20675" y="5562600"/>
            <a:ext cx="148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14-25mm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682875" y="5543550"/>
            <a:ext cx="148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19-24mm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5092700" y="5543550"/>
            <a:ext cx="131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8-12mm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7321550" y="5505450"/>
            <a:ext cx="131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9-15mm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8792" y="0"/>
            <a:ext cx="3606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http://www.conchsoc.org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Caddis flies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62050"/>
            <a:ext cx="5645150" cy="50133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Can be frequent in still water: a large component of the pond fauna overall though there may be few species in individual ponds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Scarce in mud/silt: prefer firm substrate or well-structured habitat (stony streams, leaf litter pools, submerged weed beds)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Some taxa very small, cryptic and seasonal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The widespread Limnephilidae are time consuming to ID to species</a:t>
            </a:r>
            <a:endParaRPr lang="en-GB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4450"/>
            <a:ext cx="3048000" cy="11826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DSCN13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419" y="3028950"/>
            <a:ext cx="2165581" cy="16241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626" name="Picture 2" descr="http://www.biopix.dk/photos/plectrocnemia-conspersa-0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4508821"/>
            <a:ext cx="2421954" cy="16187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628" name="Picture 4" descr="http://farm4.static.flickr.com/3077/3247058898_e01a640a40_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728" y="1309142"/>
            <a:ext cx="2448272" cy="13115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2" descr="http://www.wildaboutbritain.co.uk/archive/data/517/medium/Caddisfly_larva_Leptoceridae_pos_Athripsodes_spp_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898" y="1817414"/>
            <a:ext cx="1301502" cy="187337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True Flies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00150"/>
            <a:ext cx="6724650" cy="50844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Aquatic fly larvae are widespread, abundant and of huge ecological importance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Only a few taxa amenable to sampling with a pond net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Soldierflies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Stratiomyidae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) are useful indicators of high quality ponds &amp; ditches and have distinctive larvae, identifiable to species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Other 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Diptera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 such as snail-killing flies (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Sciomyzidae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) also very characteristic of ponds and ditches.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463675"/>
            <a:ext cx="2362200" cy="17684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532" name="Picture 4" descr="http://www.cals.ncsu.edu/course/ent525/water/aquatic/images/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850" y="3009900"/>
            <a:ext cx="2343150" cy="15982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578" name="Picture 2" descr="https://encrypted-tbn3.gstatic.com/images?q=tbn:ANd9GcRP8UtzfqA25cYhiTFbRde_0K8lv-hzxXx8nGkuyHFTa9--Av8rf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406" y="4381500"/>
            <a:ext cx="1472444" cy="24942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580" name="Picture 4" descr="http://pvcdna.dna.affrc.go.jp/images/nemuriyusuri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2336800" cy="17526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Other groups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17750" y="1492250"/>
            <a:ext cx="6826250" cy="52014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Leeches fairly easy to ID (live!) but only a few common species. 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Medicinal Leech stronghold in a few ponds in the New Forest. 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Flatworms: need to be collected live.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‘Macro’ 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crustacea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hoglice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, amphipod shrimps) – very few common species, more in brackish water.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040188" cy="603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0" name="Content Placeholder 9" descr="Medicinal-leeches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00163"/>
            <a:ext cx="2133600" cy="175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female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23723"/>
            <a:ext cx="2133599" cy="11187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484" name="Picture 4" descr="http://www.ecomare.nl/typo3temp/GB/2f1b4f20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33850"/>
            <a:ext cx="2162175" cy="16192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530" name="Picture 2" descr="http://www.wildaboutbritain.co.uk/pictures/data/18/Water_slater_-_Asellus_aquaticu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998" y="0"/>
            <a:ext cx="2586356" cy="1981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532" name="Picture 4" descr="http://jcoll.org/genoma/vida_microsubmarina/crustaceos/img/gammarus/gammaru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104" y="0"/>
            <a:ext cx="2330896" cy="195354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Other groups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1950" y="1524000"/>
            <a:ext cx="5676900" cy="56446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Mayflies: usually only Pond Olive, occasionally 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Caenis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 species. Others in lakes.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Alderflies: one common species and counts in two PSYM metrics!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Stoneflies: infrequent and usually only one or two species e.g. </a:t>
            </a:r>
            <a:r>
              <a:rPr lang="en-GB" i="1" kern="1200" dirty="0" err="1" smtClean="0">
                <a:solidFill>
                  <a:srgbClr val="000000"/>
                </a:solidFill>
                <a:latin typeface="Arial" charset="0"/>
              </a:rPr>
              <a:t>Nemoura</a:t>
            </a:r>
            <a:r>
              <a:rPr lang="en-GB" i="1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i="1" kern="1200" dirty="0" err="1" smtClean="0">
                <a:solidFill>
                  <a:srgbClr val="000000"/>
                </a:solidFill>
                <a:latin typeface="Arial" charset="0"/>
              </a:rPr>
              <a:t>cinerea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. More in wave-washed lakes.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2" name="Picture 2" descr="http://3.bp.blogspot.com/-_dyzC1Nxq70/T0aF-1WDRGI/AAAAAAAAE0Q/Ew4RET4c2q4/s1600/IMG_6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605" y="4333478"/>
            <a:ext cx="2735395" cy="14386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484" name="Picture 4" descr="http://www.diptera.info/forum/attachments/schlammfliegen-larve_a02_zz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290" y="2076450"/>
            <a:ext cx="2730710" cy="19984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486" name="AutoShape 6" descr="data:image/jpeg;base64,/9j/4AAQSkZJRgABAQAAAQABAAD/2wCEAAkGBhQSDxQUDw8PFBUPFBQPDw8UFBQPFBQPFBQVFBQQFBQXHCYeFxkkGRQUHy8gIycpLCwsFR4xNTAqNSYrLCkBCQoKDgwOFw8PFSkcHBwsKSwsKSkpLCkpKSksKSwsLCwpKSkpLCwsLCwsKSwpLCwpKSwpKSksKSwpLCwpKSwpKf/AABEIALgBEgMBIgACEQEDEQH/xAAbAAADAQEBAQEAAAAAAAAAAAAAAQIDBAUGB//EADQQAAICAAQDBgUCBwEBAAAAAAABAhEDBCExEkFRBTJhcYGhBhMikdFS4SNCYpKxwfAVFP/EABgBAQEBAQEAAAAAAAAAAAAAAAABAgME/8QAHhEBAQEBAAIDAQEAAAAAAAAAAAERAiExAxJRgUH/2gAMAwEAAhEDEQA/APWAbEHMgGIAEMAEIYAIQxAIEwEBopFqRimNSA6EwMoyLUgKAAAAAGAAAAIYAAhgAAADAQAAAABYDEMQQ6AQASJoqgoKgBsAJAGgAQDYgExDABCYxAILAQFJlqRjZSYG8ZFWYKRakBqBKZVgIYAAAAIAAAABsQ2AgAAAKAAAAABgABEjEMKVCoolgJkkzxOhHzDP2i41EKErKNIQhiAQhiYAIYgE0IYgBMtSMx2BspFpnPxFxkBuMzjIpMCgAAAAAAAAABiAAAAABiGEAAAVIAAAROFlgBj8kawTUTRMi6z4aGWTRUSIpksBCYxAIQzOeIlVtK3S8X0AsQrCwoABWEOxpiEmBqpFqRgmWpAbqRRgpFqQGoEplAAAMBAAAAADYDAQwAYgAkBBYDAAAAAABkyRQgIOLNYzk+DDdP8Aml+ldPM1zOI23GDr9Ut+H9ycLDUFUb8Xu2Zvnw1mJyeJo03bi6d709v+8DdnJpGfFXe0kdTHPrCwjHMYSkqf/eKNmc+Yxa0W70XmW+iM8njt3Gfeho5cpLk/M6bObLYaivF6yfVms8RJW9EhPE8rfbSws8uXa+9Ybpa25KOnk+fgbYefbVuDXN01JpeK9DM7lX6V3pjOfBzKldXpummmbJm2bFAJMYZUmUpGY7A2Ui1I50ylIDeyjGMjRSAoBOVbk1e+3T8gPivb7/jqUkIYDEMAAAACAAAgGmIApgKwABNDBsDCOXVv+p2/M4O0s8sBcUlafcS3vp5fk9OUuif+D5r4uy88TC46cflp81zrV/Y5/Jc58OvE25Xxvavb+Ji4lyckk/pSbjXlTPpMj8VyUIqSTSik5Ntu+r1PiY8TlWr1OjEdL72cbbz6ei8yvsMX41VtRgrS0dtqzzpfG8+Li4MN9V9SarlufLQnJdaevUjMSTpp61bvTXp4lltvtPpJPT77s/4ywcR1J/Lf9Wq+/wCT1W/mavuLXTn5H5FiTt7UdvZ/xBi4OkZNxe+G2+F+h2s2OD7nM5j6p0u7q3yXSK9jPs3tHlfexIL0d/seXg/EUMePAqg20+F8358ztwFG7TqMaa6trRP1ds8ufXra7e+X0UH32nrdeSVfk6li7eLr11/B4qzNKfXETlFfaK++h14eNbp/y43trL8nedOVj1VIqM72ODP4j4KjvNqK9d/azrwI8MUly0OkvnGMbAJDNMgaYUYYmaSpK3fTVerJbhjpUjhx+2Unw4S45bOW0E/GXN+CJxU5qntfLRVdoMHJpbpE81ckdGVxJSpz39jtUzkjKtjfDZZMSt0UZxkXxFQwEn0GADEMIzEAAAWArCnYcQgAYCsLCk5HFnqcWnqmqa8DqmceZhoyX0sfKz+HMKE3KFptNKPJHn5/smVWorS7rmulH0afE75LRCmcLz9vLrOry+CxsCUdFT8PDc8/GVP6vamfc57s2M3qqvmup4Wa+FZt/TKFf2+xOZl8t3uWPnVNXz8injRe6PVl8KYvWGni/wAGD+HZ1bcfLWzrbz+sTWGTyUMSVfMpvlR9ThR/hLwpS1rbmeBg9j8ErlO3HWkj6GEoyjFaJVr1PN8nW3xddOZZ/i1jfxFTbaVxSqmdOX7Rak5NXWnCr0e1v0PPxMortuoru09So4btttq13Oq8Tn9rG8le6u2FxJy2r6a133PSyvaUX4V10PkpYcld7afTzOnDg0vq20qtzc+XqM3iPscPHT2dkYmeinUfql+mOuvi+Wx802/ppy4tPKr1v0Pey0Wl/D+Wl4avzfsd+fkvTj1xJ5brDlLWTpXaitNK2fU0jhxiuXkZVL9XPpyrb7mbwpdX7HT+MNsTMpGM82uphj5KUrqUlfNOn6HF/wCLK7c8V+HH+xdv4ZHr5fHUtjsizgyOW4Y03LzO35fiy+UuNVItSMeF9X7FIrLaJaZipFpgaARxDAgVjEAUFgACAAAQE4l06dPlpfsc8sO+9Ob8F9C9tfcixeYzsI96cV4c/sjizGP8xVhptPeVOKS9Trw8OEe7CK9P9lSxCWb4rUcX/wAiWiVJaIieSPRhAp4ZcNfPZrLNLy1MVC0muep7uaw1wtvZIwymRqCta7v1M55XfDxpYPM8/FhaWl3Un6t7eOx9ZiZJHkZvI09O7Kl5O1ocfk5b5r5pYPFL0bvbRa8vNHoQyTUYWtd651rwr1bPRXZnC9F/Mv7df2OyGH9Um1tovKl/uzHPH6313+PBWQ1cVq21xPkv1eXI6sDs98O7tN0+e7PVwsoox0Wu7fNtm8MnS05Gp8bN7rxMLJcerk7i3FvTdcvI7cHJJLVt+L3NOz8o7la3bfud6ypeOJZuJ11dYZfLxX8qfO2r+1m6yMLtLhf9OnsaRy5tGFHacxj7MI4E1tPiVc9G31KWZquJNN8t+VvU6UDgXM9JrJZhD+eiJZNclTerr7HLPLYkdkp9a+l/bYbTI74zLUjiy2PfetPnF6M7sNFl1mxSBIqgoqEirFQAUBIAazgSaRmEoXsBkIpokAEMAEyaKEBLgT8ssABIYhAcuajxSjHl35+S2Xq/8G+GYYDtuX6npy+laL/b9TpjEkaokjhzGBdp8z0HEzxMMlmrK83BTa13TqXmaxwDWcOF8XLaflyl6f4OqOGSQtc8MA1hhG6gPgNYmufDga8A+AqipU8IuEsKCMnhkm1A0BmpFITgLhYFTwk1TSYfLrZ/fUlTLUxgoAGAgGAQqAYAXKIKRakTKHQKrczlALKUwMxGsodDNoCRDoAEIYAIKAAEolCGA0FCKAiWGPBw6SXTTV37ljBoQxDABUMYE0BVCaAmgoYATQqKACeEXAXQwJQxgEIB0FAFCGAUFxmQAGrVmco0EZmidhERkVuKUOhFhRKBBqphLD6AZBQ2hAIBgAgGACYwABookaAYxDABiABgAwE0IoAMsSVbJsaZdCoBAMAEAxBAAwAAAAAVAAACYAFXGZUo2ABGTjQ1IACq0ZDgAAQAAAAAAAUAAMYgAY0AAMAABgMABAAAKKHQAAgAAgEMAAVAAAAA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488" name="AutoShape 8" descr="data:image/jpeg;base64,/9j/4AAQSkZJRgABAQAAAQABAAD/2wCEAAkGBhQSDxQUDw8PFBUPFBQPDw8UFBQPFBQPFBQVFBQQFBQXHCYeFxkkGRQUHy8gIycpLCwsFR4xNTAqNSYrLCkBCQoKDgwOFw8PFSkcHBwsKSwsKSkpLCkpKSksKSwsLCwpKSkpLCwsLCwsKSwpLCwpKSwpKSksKSwpLCwpKSwpKf/AABEIALgBEgMBIgACEQEDEQH/xAAbAAADAQEBAQEAAAAAAAAAAAAAAQIDBAUGB//EADQQAAICAAQDBgUCBwEBAAAAAAABAhEDBCExEkFRBTJhcYGhBhMikdFS4SNCYpKxwfAVFP/EABgBAQEBAQEAAAAAAAAAAAAAAAABAgME/8QAHhEBAQEBAAIDAQEAAAAAAAAAAAERAiExAxJRgUH/2gAMAwEAAhEDEQA/APWAbEHMgGIAEMAEIYAIQxAIEwEBopFqRimNSA6EwMoyLUgKAAAAAGAAAAIYAAhgAAADAQAAAABYDEMQQ6AQASJoqgoKgBsAJAGgAQDYgExDABCYxAILAQFJlqRjZSYG8ZFWYKRakBqBKZVgIYAAAAIAAAABsQ2AgAAAKAAAAABgABEjEMKVCoolgJkkzxOhHzDP2i41EKErKNIQhiAQhiYAIYgE0IYgBMtSMx2BspFpnPxFxkBuMzjIpMCgAAAAAAAAABiAAAAABiGEAAAVIAAAROFlgBj8kawTUTRMi6z4aGWTRUSIpksBCYxAIQzOeIlVtK3S8X0AsQrCwoABWEOxpiEmBqpFqRgmWpAbqRRgpFqQGoEplAAAMBAAAAADYDAQwAYgAkBBYDAAAAAABkyRQgIOLNYzk+DDdP8Aml+ldPM1zOI23GDr9Ut+H9ycLDUFUb8Xu2Zvnw1mJyeJo03bi6d709v+8DdnJpGfFXe0kdTHPrCwjHMYSkqf/eKNmc+Yxa0W70XmW+iM8njt3Gfeho5cpLk/M6bObLYaivF6yfVms8RJW9EhPE8rfbSws8uXa+9Ybpa25KOnk+fgbYefbVuDXN01JpeK9DM7lX6V3pjOfBzKldXpummmbJm2bFAJMYZUmUpGY7A2Ui1I50ylIDeyjGMjRSAoBOVbk1e+3T8gPivb7/jqUkIYDEMAAAACAAAgGmIApgKwABNDBsDCOXVv+p2/M4O0s8sBcUlafcS3vp5fk9OUuif+D5r4uy88TC46cflp81zrV/Y5/Jc58OvE25Xxvavb+Ji4lyckk/pSbjXlTPpMj8VyUIqSTSik5Ntu+r1PiY8TlWr1OjEdL72cbbz6ei8yvsMX41VtRgrS0dtqzzpfG8+Li4MN9V9SarlufLQnJdaevUjMSTpp61bvTXp4lltvtPpJPT77s/4ywcR1J/Lf9Wq+/wCT1W/mavuLXTn5H5FiTt7UdvZ/xBi4OkZNxe+G2+F+h2s2OD7nM5j6p0u7q3yXSK9jPs3tHlfexIL0d/seXg/EUMePAqg20+F8358ztwFG7TqMaa6trRP1ds8ufXra7e+X0UH32nrdeSVfk6li7eLr11/B4qzNKfXETlFfaK++h14eNbp/y43trL8nedOVj1VIqM72ODP4j4KjvNqK9d/azrwI8MUly0OkvnGMbAJDNMgaYUYYmaSpK3fTVerJbhjpUjhx+2Unw4S45bOW0E/GXN+CJxU5qntfLRVdoMHJpbpE81ckdGVxJSpz39jtUzkjKtjfDZZMSt0UZxkXxFQwEn0GADEMIzEAAAWArCnYcQgAYCsLCk5HFnqcWnqmqa8DqmceZhoyX0sfKz+HMKE3KFptNKPJHn5/smVWorS7rmulH0afE75LRCmcLz9vLrOry+CxsCUdFT8PDc8/GVP6vamfc57s2M3qqvmup4Wa+FZt/TKFf2+xOZl8t3uWPnVNXz8injRe6PVl8KYvWGni/wAGD+HZ1bcfLWzrbz+sTWGTyUMSVfMpvlR9ThR/hLwpS1rbmeBg9j8ErlO3HWkj6GEoyjFaJVr1PN8nW3xddOZZ/i1jfxFTbaVxSqmdOX7Rak5NXWnCr0e1v0PPxMortuoru09So4btttq13Oq8Tn9rG8le6u2FxJy2r6a133PSyvaUX4V10PkpYcld7afTzOnDg0vq20qtzc+XqM3iPscPHT2dkYmeinUfql+mOuvi+Wx802/ppy4tPKr1v0Pey0Wl/D+Wl4avzfsd+fkvTj1xJ5brDlLWTpXaitNK2fU0jhxiuXkZVL9XPpyrb7mbwpdX7HT+MNsTMpGM82uphj5KUrqUlfNOn6HF/wCLK7c8V+HH+xdv4ZHr5fHUtjsizgyOW4Y03LzO35fiy+UuNVItSMeF9X7FIrLaJaZipFpgaARxDAgVjEAUFgACAAAQE4l06dPlpfsc8sO+9Ob8F9C9tfcixeYzsI96cV4c/sjizGP8xVhptPeVOKS9Trw8OEe7CK9P9lSxCWb4rUcX/wAiWiVJaIieSPRhAp4ZcNfPZrLNLy1MVC0muep7uaw1wtvZIwymRqCta7v1M55XfDxpYPM8/FhaWl3Un6t7eOx9ZiZJHkZvI09O7Kl5O1ocfk5b5r5pYPFL0bvbRa8vNHoQyTUYWtd651rwr1bPRXZnC9F/Mv7df2OyGH9Um1tovKl/uzHPH6313+PBWQ1cVq21xPkv1eXI6sDs98O7tN0+e7PVwsoox0Wu7fNtm8MnS05Gp8bN7rxMLJcerk7i3FvTdcvI7cHJJLVt+L3NOz8o7la3bfud6ypeOJZuJ11dYZfLxX8qfO2r+1m6yMLtLhf9OnsaRy5tGFHacxj7MI4E1tPiVc9G31KWZquJNN8t+VvU6UDgXM9JrJZhD+eiJZNclTerr7HLPLYkdkp9a+l/bYbTI74zLUjiy2PfetPnF6M7sNFl1mxSBIqgoqEirFQAUBIAazgSaRmEoXsBkIpokAEMAEyaKEBLgT8ssABIYhAcuajxSjHl35+S2Xq/8G+GYYDtuX6npy+laL/b9TpjEkaokjhzGBdp8z0HEzxMMlmrK83BTa13TqXmaxwDWcOF8XLaflyl6f4OqOGSQtc8MA1hhG6gPgNYmufDga8A+AqipU8IuEsKCMnhkm1A0BmpFITgLhYFTwk1TSYfLrZ/fUlTLUxgoAGAgGAQqAYAXKIKRakTKHQKrczlALKUwMxGsodDNoCRDoAEIYAIKAAEolCGA0FCKAiWGPBw6SXTTV37ljBoQxDABUMYE0BVCaAmgoYATQqKACeEXAXQwJQxgEIB0FAFCGAUFxmQAGrVmco0EZmidhERkVuKUOhFhRKBBqphLD6AZBQ2hAIBgAgGACYwABookaAYxDABiABgAwE0IoAMsSVbJsaZdCoBAMAEAxBAAwAAAAAVAAACYAFXGZUo2ABGTjQ1IACq0ZDgAAQAAAAAAAUAAMYgAY0AAMAABgMABAAAKKHQAAgAAgEMAAVAAAAA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20490" name="Picture 10" descr="http://jeremybiggs.files.wordpress.com/2008/10/cloeon_dipterumcropped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696" y="0"/>
            <a:ext cx="2736304" cy="184138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28700"/>
            <a:ext cx="5353050" cy="690496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300" kern="1200" dirty="0" smtClean="0">
                <a:solidFill>
                  <a:srgbClr val="000000"/>
                </a:solidFill>
                <a:latin typeface="Arial" charset="0"/>
              </a:rPr>
              <a:t>Dragonflies and damselflies: very popular, well-recorded group.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300" kern="1200" dirty="0" smtClean="0">
                <a:solidFill>
                  <a:srgbClr val="000000"/>
                </a:solidFill>
                <a:latin typeface="Arial" charset="0"/>
              </a:rPr>
              <a:t>Adults often very mobile, records of larvae or </a:t>
            </a:r>
            <a:r>
              <a:rPr lang="en-GB" sz="2300" kern="1200" dirty="0" err="1" smtClean="0">
                <a:solidFill>
                  <a:srgbClr val="000000"/>
                </a:solidFill>
                <a:latin typeface="Arial" charset="0"/>
              </a:rPr>
              <a:t>exuviae</a:t>
            </a:r>
            <a:r>
              <a:rPr lang="en-GB" sz="2300" kern="1200" dirty="0" smtClean="0">
                <a:solidFill>
                  <a:srgbClr val="000000"/>
                </a:solidFill>
                <a:latin typeface="Arial" charset="0"/>
              </a:rPr>
              <a:t> needed to prove breeding.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300" kern="1200" dirty="0" smtClean="0">
                <a:solidFill>
                  <a:srgbClr val="000000"/>
                </a:solidFill>
                <a:latin typeface="Arial" charset="0"/>
              </a:rPr>
              <a:t>Good ecological indicators.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sz="2300" kern="1200" dirty="0" smtClean="0">
                <a:solidFill>
                  <a:srgbClr val="000000"/>
                </a:solidFill>
                <a:latin typeface="Arial" charset="0"/>
              </a:rPr>
              <a:t>Some larvae present all year but sampling in early summer most effective: annual species only present as eggs or tiny larvae in late summer.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sz="2300" kern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sz="2300" kern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sz="2300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6" name="Picture 4" descr="http://www.snh.org.uk/publications/on-line/naturallyscottish/dragonfly/images/5.%20Azure%20Damselfly%20-larva-%20%28c%29S.Ch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3528393"/>
            <a:ext cx="3562350" cy="23333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Texture-edge-bann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Other groups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18434" name="Picture 2" descr="http://www.wildaboutbritain.co.uk/gallery/files/5/0/1/9/IMG_25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074" y="0"/>
            <a:ext cx="3528855" cy="33337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Now your turn . . . 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600" y="152401"/>
            <a:ext cx="7851775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Aquatic macroinvertebrates in ponds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4" name="Picture 3" descr="THM Mill dyke at will pits wood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2933700" cy="5086350"/>
          </a:xfrm>
          <a:prstGeom prst="rect">
            <a:avLst/>
          </a:prstGeom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819401" y="1077210"/>
          <a:ext cx="6324599" cy="518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5" imgW="4752975" imgH="3895725" progId="Excel.Sheet.8">
                  <p:embed/>
                </p:oleObj>
              </mc:Choice>
              <mc:Fallback>
                <p:oleObj name="Worksheet" r:id="rId5" imgW="4752975" imgH="38957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077210"/>
                        <a:ext cx="6324599" cy="5182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55601" y="152401"/>
            <a:ext cx="3873500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Water bugs</a:t>
            </a:r>
            <a:b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</a:b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8881" y="1600200"/>
            <a:ext cx="4046419" cy="483209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Relatively easy to identify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Useful indicators of structural diversity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Ecologically important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Species respond to vegetation structure, successional stage, water pH, predation pressure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Adults mostly in spring and autumn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 descr="ranatra modified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4350" y="2152650"/>
            <a:ext cx="4478660" cy="13357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http://www.diptera.info/forum/attachments/hydrometr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950" y="0"/>
            <a:ext cx="2057400" cy="19448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4" descr="saucerbug1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838" y="510232"/>
            <a:ext cx="1940162" cy="18329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Content Placeholder 8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93546" y="3333750"/>
            <a:ext cx="1850454" cy="15251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6" descr="http://lh6.ggpht.com/GNRNgFo9VWwJ2NX5yV-Y-bsGabrcCacgtxR45uGriy495ia28VrHptm_GzQiBTgRqqRDs1C_VJFMWBH3baIsIA=s58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388" y="4514850"/>
            <a:ext cx="1873009" cy="1600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2" descr="http://1.bp.blogspot.com/-E3rQmllfikM/T3syDNcvApI/AAAAAAAAB5Y/DA3K0n9wuR4/s1600/Water%2BCricket%252CVelia%2Bcaprai%252Cf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810" y="3615390"/>
            <a:ext cx="1712590" cy="182893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Differences between beetles and bugs</a:t>
            </a:r>
            <a:b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</a:b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88" y="961983"/>
            <a:ext cx="7254312" cy="503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5601" y="152401"/>
            <a:ext cx="3873500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Water beetles</a:t>
            </a:r>
            <a:b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</a:b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7650" y="1514475"/>
            <a:ext cx="6457950" cy="44627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By far the most 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speciose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 group which can be sampled with a pond net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Ecology and distribution of species well known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Adults can be sampled almost throughout year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Distinct assemblages (e.g. acidic peat, fenland drains, pioneers)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Some species indicative of ancient wetlands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Species level ID tricky for some genera</a:t>
            </a:r>
            <a:endParaRPr lang="en-GB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Content Placeholder 9" descr="Agabus uliginosus 2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246" y="76200"/>
            <a:ext cx="2345754" cy="2076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805" y="2324100"/>
            <a:ext cx="2408195" cy="18721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Hydrochus elongatus 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5149" y="4419600"/>
            <a:ext cx="2228851" cy="15621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58293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2301" y="5981701"/>
            <a:ext cx="3873500" cy="5905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kern="0" dirty="0" smtClean="0">
                <a:solidFill>
                  <a:srgbClr val="CCFFFF">
                    <a:lumMod val="25000"/>
                  </a:srgbClr>
                </a:solidFill>
                <a:latin typeface="Arial"/>
              </a:rPr>
              <a:t>Dytiscidae</a:t>
            </a:r>
            <a:endParaRPr kumimoji="0" lang="en-GB" sz="3400" b="1" i="1" u="none" strike="noStrike" kern="0" cap="none" spc="0" normalizeH="0" baseline="0" noProof="0" dirty="0">
              <a:ln>
                <a:noFill/>
              </a:ln>
              <a:solidFill>
                <a:srgbClr val="CCFFFF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4026" y="1431650"/>
            <a:ext cx="5832648" cy="296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1"/>
          <a:stretch>
            <a:fillRect/>
          </a:stretch>
        </p:blipFill>
        <p:spPr bwMode="auto">
          <a:xfrm>
            <a:off x="5220072" y="0"/>
            <a:ext cx="31683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339752" y="3573016"/>
            <a:ext cx="864096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7150" y="366407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Arial Black" pitchFamily="34" charset="0"/>
              </a:rPr>
              <a:t>HIND COXAE</a:t>
            </a:r>
            <a:endParaRPr lang="en-GB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971600" y="3933056"/>
            <a:ext cx="1368152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813301" y="6019801"/>
            <a:ext cx="3873500" cy="590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b="1" kern="0" dirty="0" smtClean="0">
                <a:solidFill>
                  <a:srgbClr val="CCFFFF">
                    <a:lumMod val="25000"/>
                  </a:srgbClr>
                </a:solidFill>
                <a:latin typeface="Arial"/>
              </a:rPr>
              <a:t>Hydrophilidae</a:t>
            </a:r>
            <a:endParaRPr kumimoji="0" lang="en-GB" sz="3400" b="1" i="1" u="none" strike="noStrike" kern="0" cap="none" spc="0" normalizeH="0" baseline="0" noProof="0" dirty="0">
              <a:ln>
                <a:noFill/>
              </a:ln>
              <a:solidFill>
                <a:srgbClr val="CCFFFF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ure-edge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531495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2301" y="5867401"/>
            <a:ext cx="3873500" cy="590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b="1" kern="0" dirty="0" smtClean="0">
                <a:solidFill>
                  <a:srgbClr val="CCFFFF">
                    <a:lumMod val="25000"/>
                  </a:srgbClr>
                </a:solidFill>
                <a:latin typeface="Arial"/>
              </a:rPr>
              <a:t>Haliplidae</a:t>
            </a:r>
            <a:endParaRPr kumimoji="0" lang="en-GB" sz="3400" b="1" i="1" u="none" strike="noStrike" kern="0" cap="none" spc="0" normalizeH="0" baseline="0" noProof="0" dirty="0">
              <a:ln>
                <a:noFill/>
              </a:ln>
              <a:solidFill>
                <a:srgbClr val="CCFFFF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13301" y="5905501"/>
            <a:ext cx="3873500" cy="5905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b="1" kern="0" dirty="0" smtClean="0">
                <a:solidFill>
                  <a:srgbClr val="CCFFFF">
                    <a:lumMod val="25000"/>
                  </a:srgbClr>
                </a:solidFill>
                <a:latin typeface="Arial"/>
              </a:rPr>
              <a:t>Noteridae</a:t>
            </a:r>
            <a:endParaRPr kumimoji="0" lang="en-GB" sz="3400" b="1" i="1" u="none" strike="noStrike" kern="0" cap="none" spc="0" normalizeH="0" baseline="0" noProof="0" dirty="0">
              <a:ln>
                <a:noFill/>
              </a:ln>
              <a:solidFill>
                <a:srgbClr val="CCFFFF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2" descr="http://www.dfg.ca.gov/abl/images2/notven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290" y="281980"/>
            <a:ext cx="3869060" cy="5154375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6257214" y="2517442"/>
            <a:ext cx="1027426" cy="987211"/>
          </a:xfrm>
          <a:custGeom>
            <a:avLst/>
            <a:gdLst>
              <a:gd name="connsiteX0" fmla="*/ 457200 w 975815"/>
              <a:gd name="connsiteY0" fmla="*/ 0 h 971266"/>
              <a:gd name="connsiteX1" fmla="*/ 156949 w 975815"/>
              <a:gd name="connsiteY1" fmla="*/ 286603 h 971266"/>
              <a:gd name="connsiteX2" fmla="*/ 6824 w 975815"/>
              <a:gd name="connsiteY2" fmla="*/ 518615 h 971266"/>
              <a:gd name="connsiteX3" fmla="*/ 197893 w 975815"/>
              <a:gd name="connsiteY3" fmla="*/ 586854 h 971266"/>
              <a:gd name="connsiteX4" fmla="*/ 402609 w 975815"/>
              <a:gd name="connsiteY4" fmla="*/ 586854 h 971266"/>
              <a:gd name="connsiteX5" fmla="*/ 484496 w 975815"/>
              <a:gd name="connsiteY5" fmla="*/ 859809 h 971266"/>
              <a:gd name="connsiteX6" fmla="*/ 539087 w 975815"/>
              <a:gd name="connsiteY6" fmla="*/ 955344 h 971266"/>
              <a:gd name="connsiteX7" fmla="*/ 798394 w 975815"/>
              <a:gd name="connsiteY7" fmla="*/ 764275 h 971266"/>
              <a:gd name="connsiteX8" fmla="*/ 975815 w 975815"/>
              <a:gd name="connsiteY8" fmla="*/ 382138 h 97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815" h="971266">
                <a:moveTo>
                  <a:pt x="457200" y="0"/>
                </a:moveTo>
                <a:cubicBezTo>
                  <a:pt x="344606" y="100083"/>
                  <a:pt x="232012" y="200167"/>
                  <a:pt x="156949" y="286603"/>
                </a:cubicBezTo>
                <a:cubicBezTo>
                  <a:pt x="81886" y="373039"/>
                  <a:pt x="0" y="468573"/>
                  <a:pt x="6824" y="518615"/>
                </a:cubicBezTo>
                <a:cubicBezTo>
                  <a:pt x="13648" y="568657"/>
                  <a:pt x="131929" y="575481"/>
                  <a:pt x="197893" y="586854"/>
                </a:cubicBezTo>
                <a:cubicBezTo>
                  <a:pt x="263857" y="598227"/>
                  <a:pt x="354842" y="541361"/>
                  <a:pt x="402609" y="586854"/>
                </a:cubicBezTo>
                <a:cubicBezTo>
                  <a:pt x="450376" y="632347"/>
                  <a:pt x="461750" y="798394"/>
                  <a:pt x="484496" y="859809"/>
                </a:cubicBezTo>
                <a:cubicBezTo>
                  <a:pt x="507242" y="921224"/>
                  <a:pt x="486771" y="971266"/>
                  <a:pt x="539087" y="955344"/>
                </a:cubicBezTo>
                <a:cubicBezTo>
                  <a:pt x="591403" y="939422"/>
                  <a:pt x="725606" y="859809"/>
                  <a:pt x="798394" y="764275"/>
                </a:cubicBezTo>
                <a:cubicBezTo>
                  <a:pt x="871182" y="668741"/>
                  <a:pt x="923498" y="525439"/>
                  <a:pt x="975815" y="382138"/>
                </a:cubicBezTo>
              </a:path>
            </a:pathLst>
          </a:cu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4" descr="http://tolweb.org/tree/ToLimages/coxalplate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91" b="1387"/>
          <a:stretch>
            <a:fillRect/>
          </a:stretch>
        </p:blipFill>
        <p:spPr bwMode="auto">
          <a:xfrm>
            <a:off x="202234" y="281979"/>
            <a:ext cx="4743690" cy="5158763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928048" y="1916942"/>
            <a:ext cx="3343806" cy="2174354"/>
          </a:xfrm>
          <a:custGeom>
            <a:avLst/>
            <a:gdLst>
              <a:gd name="connsiteX0" fmla="*/ 65965 w 1690049"/>
              <a:gd name="connsiteY0" fmla="*/ 0 h 1949355"/>
              <a:gd name="connsiteX1" fmla="*/ 38669 w 1690049"/>
              <a:gd name="connsiteY1" fmla="*/ 723331 h 1949355"/>
              <a:gd name="connsiteX2" fmla="*/ 297977 w 1690049"/>
              <a:gd name="connsiteY2" fmla="*/ 1446662 h 1949355"/>
              <a:gd name="connsiteX3" fmla="*/ 939422 w 1690049"/>
              <a:gd name="connsiteY3" fmla="*/ 1910686 h 1949355"/>
              <a:gd name="connsiteX4" fmla="*/ 1539923 w 1690049"/>
              <a:gd name="connsiteY4" fmla="*/ 1678674 h 1949355"/>
              <a:gd name="connsiteX5" fmla="*/ 1690049 w 1690049"/>
              <a:gd name="connsiteY5" fmla="*/ 1828800 h 1949355"/>
              <a:gd name="connsiteX0" fmla="*/ 65965 w 1690049"/>
              <a:gd name="connsiteY0" fmla="*/ 0 h 1898694"/>
              <a:gd name="connsiteX1" fmla="*/ 38669 w 1690049"/>
              <a:gd name="connsiteY1" fmla="*/ 723331 h 1898694"/>
              <a:gd name="connsiteX2" fmla="*/ 297977 w 1690049"/>
              <a:gd name="connsiteY2" fmla="*/ 1446662 h 1898694"/>
              <a:gd name="connsiteX3" fmla="*/ 899265 w 1690049"/>
              <a:gd name="connsiteY3" fmla="*/ 1860025 h 1898694"/>
              <a:gd name="connsiteX4" fmla="*/ 1539923 w 1690049"/>
              <a:gd name="connsiteY4" fmla="*/ 1678674 h 1898694"/>
              <a:gd name="connsiteX5" fmla="*/ 1690049 w 1690049"/>
              <a:gd name="connsiteY5" fmla="*/ 1828800 h 1898694"/>
              <a:gd name="connsiteX0" fmla="*/ 65965 w 3109416"/>
              <a:gd name="connsiteY0" fmla="*/ 259308 h 2277556"/>
              <a:gd name="connsiteX1" fmla="*/ 38669 w 3109416"/>
              <a:gd name="connsiteY1" fmla="*/ 982639 h 2277556"/>
              <a:gd name="connsiteX2" fmla="*/ 297977 w 3109416"/>
              <a:gd name="connsiteY2" fmla="*/ 1705970 h 2277556"/>
              <a:gd name="connsiteX3" fmla="*/ 899265 w 3109416"/>
              <a:gd name="connsiteY3" fmla="*/ 2119333 h 2277556"/>
              <a:gd name="connsiteX4" fmla="*/ 1539923 w 3109416"/>
              <a:gd name="connsiteY4" fmla="*/ 1937982 h 2277556"/>
              <a:gd name="connsiteX5" fmla="*/ 3109416 w 3109416"/>
              <a:gd name="connsiteY5" fmla="*/ 81887 h 2277556"/>
              <a:gd name="connsiteX0" fmla="*/ 65965 w 3109416"/>
              <a:gd name="connsiteY0" fmla="*/ 177421 h 2076115"/>
              <a:gd name="connsiteX1" fmla="*/ 38669 w 3109416"/>
              <a:gd name="connsiteY1" fmla="*/ 900752 h 2076115"/>
              <a:gd name="connsiteX2" fmla="*/ 297977 w 3109416"/>
              <a:gd name="connsiteY2" fmla="*/ 1624083 h 2076115"/>
              <a:gd name="connsiteX3" fmla="*/ 899265 w 3109416"/>
              <a:gd name="connsiteY3" fmla="*/ 2037446 h 2076115"/>
              <a:gd name="connsiteX4" fmla="*/ 1539923 w 3109416"/>
              <a:gd name="connsiteY4" fmla="*/ 1856095 h 2076115"/>
              <a:gd name="connsiteX5" fmla="*/ 2843480 w 3109416"/>
              <a:gd name="connsiteY5" fmla="*/ 1677406 h 2076115"/>
              <a:gd name="connsiteX6" fmla="*/ 3109416 w 3109416"/>
              <a:gd name="connsiteY6" fmla="*/ 0 h 2076115"/>
              <a:gd name="connsiteX0" fmla="*/ 65965 w 3175835"/>
              <a:gd name="connsiteY0" fmla="*/ 177421 h 2076115"/>
              <a:gd name="connsiteX1" fmla="*/ 38669 w 3175835"/>
              <a:gd name="connsiteY1" fmla="*/ 900752 h 2076115"/>
              <a:gd name="connsiteX2" fmla="*/ 297977 w 3175835"/>
              <a:gd name="connsiteY2" fmla="*/ 1624083 h 2076115"/>
              <a:gd name="connsiteX3" fmla="*/ 899265 w 3175835"/>
              <a:gd name="connsiteY3" fmla="*/ 2037446 h 2076115"/>
              <a:gd name="connsiteX4" fmla="*/ 1539923 w 3175835"/>
              <a:gd name="connsiteY4" fmla="*/ 1856095 h 2076115"/>
              <a:gd name="connsiteX5" fmla="*/ 2843480 w 3175835"/>
              <a:gd name="connsiteY5" fmla="*/ 1677406 h 2076115"/>
              <a:gd name="connsiteX6" fmla="*/ 3131512 w 3175835"/>
              <a:gd name="connsiteY6" fmla="*/ 525278 h 2076115"/>
              <a:gd name="connsiteX7" fmla="*/ 3109416 w 3175835"/>
              <a:gd name="connsiteY7" fmla="*/ 0 h 2076115"/>
              <a:gd name="connsiteX0" fmla="*/ 65965 w 3175835"/>
              <a:gd name="connsiteY0" fmla="*/ 177421 h 2139235"/>
              <a:gd name="connsiteX1" fmla="*/ 38669 w 3175835"/>
              <a:gd name="connsiteY1" fmla="*/ 900752 h 2139235"/>
              <a:gd name="connsiteX2" fmla="*/ 297977 w 3175835"/>
              <a:gd name="connsiteY2" fmla="*/ 1624083 h 2139235"/>
              <a:gd name="connsiteX3" fmla="*/ 899265 w 3175835"/>
              <a:gd name="connsiteY3" fmla="*/ 2037446 h 2139235"/>
              <a:gd name="connsiteX4" fmla="*/ 1539923 w 3175835"/>
              <a:gd name="connsiteY4" fmla="*/ 1856095 h 2139235"/>
              <a:gd name="connsiteX5" fmla="*/ 2123400 w 3175835"/>
              <a:gd name="connsiteY5" fmla="*/ 2109454 h 2139235"/>
              <a:gd name="connsiteX6" fmla="*/ 2843480 w 3175835"/>
              <a:gd name="connsiteY6" fmla="*/ 1677406 h 2139235"/>
              <a:gd name="connsiteX7" fmla="*/ 3131512 w 3175835"/>
              <a:gd name="connsiteY7" fmla="*/ 525278 h 2139235"/>
              <a:gd name="connsiteX8" fmla="*/ 3109416 w 3175835"/>
              <a:gd name="connsiteY8" fmla="*/ 0 h 21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5835" h="2139235">
                <a:moveTo>
                  <a:pt x="65965" y="177421"/>
                </a:moveTo>
                <a:cubicBezTo>
                  <a:pt x="32982" y="418531"/>
                  <a:pt x="0" y="659642"/>
                  <a:pt x="38669" y="900752"/>
                </a:cubicBezTo>
                <a:cubicBezTo>
                  <a:pt x="77338" y="1141862"/>
                  <a:pt x="154544" y="1434634"/>
                  <a:pt x="297977" y="1624083"/>
                </a:cubicBezTo>
                <a:cubicBezTo>
                  <a:pt x="441410" y="1813532"/>
                  <a:pt x="692274" y="1998777"/>
                  <a:pt x="899265" y="2037446"/>
                </a:cubicBezTo>
                <a:cubicBezTo>
                  <a:pt x="1106256" y="2076115"/>
                  <a:pt x="1335900" y="1844094"/>
                  <a:pt x="1539923" y="1856095"/>
                </a:cubicBezTo>
                <a:cubicBezTo>
                  <a:pt x="1743946" y="1868096"/>
                  <a:pt x="1906141" y="2139235"/>
                  <a:pt x="2123400" y="2109454"/>
                </a:cubicBezTo>
                <a:cubicBezTo>
                  <a:pt x="2340659" y="2079673"/>
                  <a:pt x="2675461" y="1941435"/>
                  <a:pt x="2843480" y="1677406"/>
                </a:cubicBezTo>
                <a:cubicBezTo>
                  <a:pt x="3011499" y="1413377"/>
                  <a:pt x="3087189" y="804846"/>
                  <a:pt x="3131512" y="525278"/>
                </a:cubicBezTo>
                <a:cubicBezTo>
                  <a:pt x="3175835" y="245710"/>
                  <a:pt x="3093493" y="95534"/>
                  <a:pt x="3109416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Other wetland Coleoptera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7650" y="1323975"/>
            <a:ext cx="4787900" cy="45243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No strict definition of water beetles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Ground beetles, rove beetles etc. associated with water margins outnumber fully aquatic species 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Reed beetles important indicators of high quality standing waters but many species declining internationally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GB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3337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P8183705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0" y="1543050"/>
            <a:ext cx="2254696" cy="21593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stenuskies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474" y="612676"/>
            <a:ext cx="1812526" cy="284033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exture-edge-bann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2"/>
          <a:stretch>
            <a:fillRect/>
          </a:stretch>
        </p:blipFill>
        <p:spPr bwMode="auto">
          <a:xfrm>
            <a:off x="0" y="-522288"/>
            <a:ext cx="9144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5600" y="152401"/>
            <a:ext cx="8331199" cy="5905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GB" sz="34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Aquatic molluscs</a:t>
            </a:r>
            <a:endParaRPr lang="en-GB" sz="3400" b="1" i="1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5397500" cy="45243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Easy to moderately difficult to ID to species (smaller </a:t>
            </a:r>
            <a:r>
              <a:rPr lang="en-GB" kern="1200" dirty="0" err="1" smtClean="0">
                <a:solidFill>
                  <a:srgbClr val="000000"/>
                </a:solidFill>
                <a:latin typeface="Arial" charset="0"/>
              </a:rPr>
              <a:t>ramshorns</a:t>
            </a: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 tricky)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Pea mussels often excluded – very difficult to ID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Low diversity in most ponds and stagnant drains, higher in base-rich waters with moderate flow and varied vegetation structure</a:t>
            </a: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GB" kern="1200" dirty="0" smtClean="0">
                <a:solidFill>
                  <a:srgbClr val="000000"/>
                </a:solidFill>
                <a:latin typeface="Arial" charset="0"/>
              </a:rPr>
              <a:t>Overgrown, seasonal, peaty pools &amp; ditches may be important for Mud Snail</a:t>
            </a:r>
            <a:endParaRPr lang="en-GB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26" name="Picture 2" descr="http://www.fischereiverein-friesoythe.de/gewaesserguete/images/pisidiu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590" y="3810000"/>
            <a:ext cx="1572410" cy="2324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628" name="Picture 4" descr="http://i191.photobucket.com/albums/z172/mickey1_028/ramshor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626" y="1676400"/>
            <a:ext cx="2565346" cy="21164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Content Placeholder 4" descr="oglabra4"/>
          <p:cNvPicPr>
            <a:picLocks noGrp="1"/>
          </p:cNvPicPr>
          <p:nvPr>
            <p:ph sz="half" idx="4294967295"/>
          </p:nvPr>
        </p:nvPicPr>
        <p:blipFill>
          <a:blip r:embed="rId6" cstate="email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0" y="-247650"/>
            <a:ext cx="1238250" cy="22288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Freshwater Habitats Trust 1">
      <a:dk1>
        <a:sysClr val="windowText" lastClr="000000"/>
      </a:dk1>
      <a:lt1>
        <a:sysClr val="window" lastClr="FFFFFF"/>
      </a:lt1>
      <a:dk2>
        <a:srgbClr val="005A70"/>
      </a:dk2>
      <a:lt2>
        <a:srgbClr val="00859B"/>
      </a:lt2>
      <a:accent1>
        <a:srgbClr val="DC582A"/>
      </a:accent1>
      <a:accent2>
        <a:srgbClr val="115740"/>
      </a:accent2>
      <a:accent3>
        <a:srgbClr val="4E5B31"/>
      </a:accent3>
      <a:accent4>
        <a:srgbClr val="C4D600"/>
      </a:accent4>
      <a:accent5>
        <a:srgbClr val="005A70"/>
      </a:accent5>
      <a:accent6>
        <a:srgbClr val="00859B"/>
      </a:accent6>
      <a:hlink>
        <a:srgbClr val="DC582A"/>
      </a:hlink>
      <a:folHlink>
        <a:srgbClr val="A6A6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8488</TotalTime>
  <Words>608</Words>
  <Application>Microsoft Office PowerPoint</Application>
  <PresentationFormat>On-screen Show (4:3)</PresentationFormat>
  <Paragraphs>108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Times</vt:lpstr>
      <vt:lpstr>Wingdings</vt:lpstr>
      <vt:lpstr>2_Blank Presentation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Herpetological Conservation Trust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HCT PowerPoint</dc:title>
  <dc:creator>Naomi Ewald</dc:creator>
  <cp:lastModifiedBy>Naomi Ewald</cp:lastModifiedBy>
  <cp:revision>206</cp:revision>
  <cp:lastPrinted>2007-05-25T15:49:55Z</cp:lastPrinted>
  <dcterms:created xsi:type="dcterms:W3CDTF">2007-05-25T12:57:47Z</dcterms:created>
  <dcterms:modified xsi:type="dcterms:W3CDTF">2016-11-04T14:13:11Z</dcterms:modified>
</cp:coreProperties>
</file>