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8" r:id="rId2"/>
    <p:sldId id="426" r:id="rId3"/>
    <p:sldId id="356" r:id="rId4"/>
    <p:sldId id="380" r:id="rId5"/>
    <p:sldId id="431" r:id="rId6"/>
    <p:sldId id="331" r:id="rId7"/>
    <p:sldId id="434" r:id="rId8"/>
    <p:sldId id="439" r:id="rId9"/>
    <p:sldId id="440" r:id="rId10"/>
    <p:sldId id="437" r:id="rId11"/>
    <p:sldId id="438" r:id="rId12"/>
    <p:sldId id="442" r:id="rId13"/>
    <p:sldId id="446" r:id="rId14"/>
    <p:sldId id="447" r:id="rId15"/>
    <p:sldId id="448" r:id="rId16"/>
    <p:sldId id="449" r:id="rId17"/>
    <p:sldId id="454" r:id="rId18"/>
    <p:sldId id="450" r:id="rId19"/>
    <p:sldId id="451" r:id="rId20"/>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663300"/>
    <a:srgbClr val="660066"/>
    <a:srgbClr val="005A70"/>
    <a:srgbClr val="ADDB7B"/>
    <a:srgbClr val="66FF33"/>
    <a:srgbClr val="009900"/>
    <a:srgbClr val="660033"/>
    <a:srgbClr val="006666"/>
    <a:srgbClr val="8F03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5550" autoAdjust="0"/>
  </p:normalViewPr>
  <p:slideViewPr>
    <p:cSldViewPr snapToGrid="0">
      <p:cViewPr varScale="1">
        <p:scale>
          <a:sx n="106" d="100"/>
          <a:sy n="106" d="100"/>
        </p:scale>
        <p:origin x="1062" y="150"/>
      </p:cViewPr>
      <p:guideLst>
        <p:guide orient="horz" pos="2183"/>
        <p:guide pos="2880"/>
      </p:guideLst>
    </p:cSldViewPr>
  </p:slideViewPr>
  <p:outlineViewPr>
    <p:cViewPr>
      <p:scale>
        <a:sx n="33" d="100"/>
        <a:sy n="33" d="100"/>
      </p:scale>
      <p:origin x="0" y="11412"/>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790" y="-114"/>
      </p:cViewPr>
      <p:guideLst>
        <p:guide orient="horz" pos="3127"/>
        <p:guide pos="2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enny%20Williams\Desktop\nps%20resurvey%20fig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enny%20Williams\Desktop\nps%20resurvey%20fig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enny%20Williams\Desktop\nps%20resurvey%20fig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enny%20Williams\Desktop\nps%20resurvey%20fig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enny%20Williams\Desktop\NPS%20RESURVEY\NPS%20resurvey%20top%20Feb18%20inc%20summary%20data%2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enny%20Williams\Desktop\NPS%20RESURVEY\NPS%20resurvey%20top%20Feb18%20inc%20summary%20data%20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0000"/>
            </a:solidFill>
          </c:spPr>
          <c:dPt>
            <c:idx val="0"/>
            <c:bubble3D val="0"/>
            <c:spPr>
              <a:solidFill>
                <a:srgbClr val="005A7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CCC-4F72-80B6-5F7DF70F22C3}"/>
              </c:ext>
            </c:extLst>
          </c:dPt>
          <c:dPt>
            <c:idx val="1"/>
            <c:bubble3D val="0"/>
            <c:explosion val="5"/>
            <c:spPr>
              <a:solidFill>
                <a:srgbClr val="FF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CCC-4F72-80B6-5F7DF70F22C3}"/>
              </c:ext>
            </c:extLst>
          </c:dPt>
          <c:dLbls>
            <c:dLbl>
              <c:idx val="0"/>
              <c:layout>
                <c:manualLayout>
                  <c:x val="-0.22887359222808443"/>
                  <c:y val="-0.22343314223433924"/>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r>
                      <a:rPr lang="en-US" sz="1400" baseline="0" dirty="0"/>
                      <a:t>England </a:t>
                    </a:r>
                    <a:fld id="{3B90D13B-058E-49B1-A308-2D5197A5C0A1}" type="PERCENTAGE">
                      <a:rPr lang="en-US" sz="1400" baseline="0"/>
                      <a:pPr>
                        <a:defRPr sz="1400"/>
                      </a:pPr>
                      <a:t>[PERCENTAGE]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9992992846996752"/>
                      <c:h val="0.24993096738058659"/>
                    </c:manualLayout>
                  </c15:layout>
                  <c15:dlblFieldTable/>
                  <c15:showDataLabelsRange val="0"/>
                </c:ext>
                <c:ext xmlns:c16="http://schemas.microsoft.com/office/drawing/2014/chart" uri="{C3380CC4-5D6E-409C-BE32-E72D297353CC}">
                  <c16:uniqueId val="{00000001-3CCC-4F72-80B6-5F7DF70F22C3}"/>
                </c:ext>
              </c:extLst>
            </c:dLbl>
            <c:dLbl>
              <c:idx val="1"/>
              <c:layout>
                <c:manualLayout>
                  <c:x val="0.15341067623782464"/>
                  <c:y val="0.11895116353240305"/>
                </c:manualLayout>
              </c:layout>
              <c:tx>
                <c:rich>
                  <a:bodyPr rot="0" spcFirstLastPara="1" vertOverflow="ellipsis" vert="horz" wrap="square" lIns="38100" tIns="19050" rIns="38100" bIns="19050" anchor="ctr" anchorCtr="0">
                    <a:noAutofit/>
                  </a:bodyPr>
                  <a:lstStyle/>
                  <a:p>
                    <a:pPr algn="ctr">
                      <a:defRPr sz="1400" b="1" i="0" u="none" strike="noStrike" kern="1200" baseline="0">
                        <a:solidFill>
                          <a:schemeClr val="lt1"/>
                        </a:solidFill>
                        <a:latin typeface="+mn-lt"/>
                        <a:ea typeface="+mn-ea"/>
                        <a:cs typeface="+mn-cs"/>
                      </a:defRPr>
                    </a:pPr>
                    <a:r>
                      <a:rPr lang="en-US" sz="1400" baseline="0" dirty="0"/>
                      <a:t>Wales </a:t>
                    </a:r>
                    <a:r>
                      <a:rPr lang="en-US" sz="1400" baseline="0" dirty="0" smtClean="0"/>
                      <a:t>  </a:t>
                    </a:r>
                    <a:fld id="{6C388869-CFE4-4AAC-8E46-DEA904DB5939}" type="PERCENTAGE">
                      <a:rPr lang="en-US" sz="1400" baseline="0" smtClean="0"/>
                      <a:pPr algn="ctr">
                        <a:defRPr sz="1400"/>
                      </a:pPr>
                      <a:t>[PERCENTAGE]</a:t>
                    </a:fld>
                    <a:endParaRPr lang="en-US" sz="1400" baseline="0" dirty="0" smtClean="0"/>
                  </a:p>
                </c:rich>
              </c:tx>
              <c:spPr>
                <a:noFill/>
                <a:ln>
                  <a:noFill/>
                </a:ln>
                <a:effectLst/>
              </c:spPr>
              <c:txPr>
                <a:bodyPr rot="0" spcFirstLastPara="1" vertOverflow="ellipsis" vert="horz" wrap="square" lIns="38100" tIns="19050" rIns="38100" bIns="19050" anchor="ctr" anchorCtr="0">
                  <a:noAutofit/>
                </a:bodyPr>
                <a:lstStyle/>
                <a:p>
                  <a:pPr algn="ctr">
                    <a:defRPr sz="1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9814303553377111"/>
                      <c:h val="0.24067151101661252"/>
                    </c:manualLayout>
                  </c15:layout>
                  <c15:dlblFieldTable/>
                  <c15:showDataLabelsRange val="0"/>
                </c:ext>
                <c:ext xmlns:c16="http://schemas.microsoft.com/office/drawing/2014/chart" uri="{C3380CC4-5D6E-409C-BE32-E72D297353CC}">
                  <c16:uniqueId val="{00000003-3CCC-4F72-80B6-5F7DF70F22C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Sheet1!$E$3:$E$4</c:f>
              <c:numCache>
                <c:formatCode>General</c:formatCode>
                <c:ptCount val="2"/>
                <c:pt idx="0">
                  <c:v>55</c:v>
                </c:pt>
                <c:pt idx="1">
                  <c:v>11</c:v>
                </c:pt>
              </c:numCache>
            </c:numRef>
          </c:val>
          <c:extLst>
            <c:ext xmlns:c16="http://schemas.microsoft.com/office/drawing/2014/chart" uri="{C3380CC4-5D6E-409C-BE32-E72D297353CC}">
              <c16:uniqueId val="{00000004-3CCC-4F72-80B6-5F7DF70F22C3}"/>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FF0000"/>
            </a:solidFill>
            <a:ln w="9525"/>
          </c:spPr>
          <c:dPt>
            <c:idx val="0"/>
            <c:bubble3D val="0"/>
            <c:spPr>
              <a:solidFill>
                <a:srgbClr val="FF0000"/>
              </a:solidFill>
              <a:ln w="12700">
                <a:noFill/>
              </a:ln>
              <a:effectLst/>
              <a:sp3d/>
            </c:spPr>
            <c:extLst>
              <c:ext xmlns:c16="http://schemas.microsoft.com/office/drawing/2014/chart" uri="{C3380CC4-5D6E-409C-BE32-E72D297353CC}">
                <c16:uniqueId val="{00000001-6DA0-4C53-8B2A-A83A707CA83A}"/>
              </c:ext>
            </c:extLst>
          </c:dPt>
          <c:dPt>
            <c:idx val="1"/>
            <c:bubble3D val="0"/>
            <c:spPr>
              <a:solidFill>
                <a:srgbClr val="005A70"/>
              </a:solidFill>
              <a:ln w="9525">
                <a:solidFill>
                  <a:schemeClr val="lt1"/>
                </a:solidFill>
              </a:ln>
              <a:effectLst/>
              <a:sp3d contourW="9525">
                <a:contourClr>
                  <a:schemeClr val="lt1"/>
                </a:contourClr>
              </a:sp3d>
            </c:spPr>
            <c:extLst>
              <c:ext xmlns:c16="http://schemas.microsoft.com/office/drawing/2014/chart" uri="{C3380CC4-5D6E-409C-BE32-E72D297353CC}">
                <c16:uniqueId val="{00000003-6DA0-4C53-8B2A-A83A707CA83A}"/>
              </c:ext>
            </c:extLst>
          </c:dPt>
          <c:dLbls>
            <c:dLbl>
              <c:idx val="0"/>
              <c:layout>
                <c:manualLayout>
                  <c:x val="-9.3288876589248393E-2"/>
                  <c:y val="-0.20663529416230386"/>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fld id="{76897562-F539-448C-B307-BC529AA44DF5}" type="PERCENTAGE">
                      <a:rPr lang="en-GB" sz="2000" smtClean="0"/>
                      <a:pPr>
                        <a:defRPr/>
                      </a:pPr>
                      <a:t>[PERCENTAGE]</a:t>
                    </a:fld>
                    <a:r>
                      <a:rPr lang="en-GB" sz="2000" dirty="0" smtClean="0"/>
                      <a:t> </a:t>
                    </a:r>
                  </a:p>
                  <a:p>
                    <a:pPr>
                      <a:defRPr/>
                    </a:pPr>
                    <a:r>
                      <a:rPr lang="en-GB" sz="2000" dirty="0" smtClean="0"/>
                      <a:t>of ponds lost species</a:t>
                    </a: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5315187907170843"/>
                      <c:h val="0.63690406713298398"/>
                    </c:manualLayout>
                  </c15:layout>
                  <c15:dlblFieldTable/>
                  <c15:showDataLabelsRange val="0"/>
                </c:ext>
                <c:ext xmlns:c16="http://schemas.microsoft.com/office/drawing/2014/chart" uri="{C3380CC4-5D6E-409C-BE32-E72D297353CC}">
                  <c16:uniqueId val="{00000001-6DA0-4C53-8B2A-A83A707CA83A}"/>
                </c:ext>
              </c:extLst>
            </c:dLbl>
            <c:dLbl>
              <c:idx val="1"/>
              <c:delete val="1"/>
              <c:extLst>
                <c:ext xmlns:c15="http://schemas.microsoft.com/office/drawing/2012/chart" uri="{CE6537A1-D6FC-4f65-9D91-7224C49458BB}"/>
                <c:ext xmlns:c16="http://schemas.microsoft.com/office/drawing/2014/chart" uri="{C3380CC4-5D6E-409C-BE32-E72D297353CC}">
                  <c16:uniqueId val="{00000003-6DA0-4C53-8B2A-A83A707CA83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Sheet1!$D$5:$D$6</c:f>
              <c:numCache>
                <c:formatCode>General</c:formatCode>
                <c:ptCount val="2"/>
                <c:pt idx="0">
                  <c:v>66</c:v>
                </c:pt>
                <c:pt idx="1">
                  <c:v>34</c:v>
                </c:pt>
              </c:numCache>
            </c:numRef>
          </c:val>
          <c:extLst>
            <c:ext xmlns:c16="http://schemas.microsoft.com/office/drawing/2014/chart" uri="{C3380CC4-5D6E-409C-BE32-E72D297353CC}">
              <c16:uniqueId val="{00000004-6DA0-4C53-8B2A-A83A707CA83A}"/>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2.8333983956416306E-3"/>
          <c:w val="0.9286657664357878"/>
          <c:h val="0.88769780500255235"/>
        </c:manualLayout>
      </c:layout>
      <c:pie3DChart>
        <c:varyColors val="1"/>
        <c:ser>
          <c:idx val="0"/>
          <c:order val="0"/>
          <c:dPt>
            <c:idx val="0"/>
            <c:bubble3D val="0"/>
            <c:spPr>
              <a:solidFill>
                <a:srgbClr val="FF0000"/>
              </a:solidFill>
              <a:ln w="19050">
                <a:solidFill>
                  <a:schemeClr val="lt1"/>
                </a:solidFill>
              </a:ln>
              <a:effectLst/>
              <a:sp3d contourW="19050">
                <a:contourClr>
                  <a:schemeClr val="lt1"/>
                </a:contourClr>
              </a:sp3d>
            </c:spPr>
            <c:extLst>
              <c:ext xmlns:c16="http://schemas.microsoft.com/office/drawing/2014/chart" uri="{C3380CC4-5D6E-409C-BE32-E72D297353CC}">
                <c16:uniqueId val="{00000001-F8C1-43F0-8D4A-32781269F014}"/>
              </c:ext>
            </c:extLst>
          </c:dPt>
          <c:dPt>
            <c:idx val="1"/>
            <c:bubble3D val="0"/>
            <c:spPr>
              <a:solidFill>
                <a:srgbClr val="005A70"/>
              </a:solidFill>
              <a:ln w="19050">
                <a:solidFill>
                  <a:schemeClr val="lt1"/>
                </a:solidFill>
              </a:ln>
              <a:effectLst/>
              <a:sp3d contourW="19050">
                <a:contourClr>
                  <a:schemeClr val="lt1"/>
                </a:contourClr>
              </a:sp3d>
            </c:spPr>
            <c:extLst>
              <c:ext xmlns:c16="http://schemas.microsoft.com/office/drawing/2014/chart" uri="{C3380CC4-5D6E-409C-BE32-E72D297353CC}">
                <c16:uniqueId val="{00000003-F8C1-43F0-8D4A-32781269F014}"/>
              </c:ext>
            </c:extLst>
          </c:dPt>
          <c:dLbls>
            <c:dLbl>
              <c:idx val="0"/>
              <c:layout>
                <c:manualLayout>
                  <c:x val="-0.27704567688990617"/>
                  <c:y val="-0.15257116465592016"/>
                </c:manualLayout>
              </c:layout>
              <c:tx>
                <c:rich>
                  <a:bodyPr/>
                  <a:lstStyle/>
                  <a:p>
                    <a:fld id="{CD5271B1-68E6-4187-8E5C-C44F7A4DFBF3}" type="PERCENTAGE">
                      <a:rPr lang="en-US" sz="2000"/>
                      <a:pPr/>
                      <a:t>[PERCENTAGE]</a:t>
                    </a:fld>
                    <a:endParaRPr lang="en-GB"/>
                  </a:p>
                </c:rich>
              </c:tx>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F8C1-43F0-8D4A-32781269F014}"/>
                </c:ext>
              </c:extLst>
            </c:dLbl>
            <c:dLbl>
              <c:idx val="1"/>
              <c:delete val="1"/>
              <c:extLst>
                <c:ext xmlns:c15="http://schemas.microsoft.com/office/drawing/2012/chart" uri="{CE6537A1-D6FC-4f65-9D91-7224C49458BB}"/>
                <c:ext xmlns:c16="http://schemas.microsoft.com/office/drawing/2014/chart" uri="{C3380CC4-5D6E-409C-BE32-E72D297353CC}">
                  <c16:uniqueId val="{00000003-F8C1-43F0-8D4A-32781269F01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Sheet1!$B$19:$B$20</c:f>
              <c:numCache>
                <c:formatCode>General</c:formatCode>
                <c:ptCount val="2"/>
                <c:pt idx="0">
                  <c:v>55</c:v>
                </c:pt>
                <c:pt idx="1">
                  <c:v>45</c:v>
                </c:pt>
              </c:numCache>
            </c:numRef>
          </c:val>
          <c:extLst>
            <c:ext xmlns:c16="http://schemas.microsoft.com/office/drawing/2014/chart" uri="{C3380CC4-5D6E-409C-BE32-E72D297353CC}">
              <c16:uniqueId val="{00000004-F8C1-43F0-8D4A-32781269F014}"/>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0000"/>
              </a:solidFill>
              <a:ln w="19050">
                <a:solidFill>
                  <a:schemeClr val="lt1"/>
                </a:solidFill>
              </a:ln>
              <a:effectLst/>
              <a:sp3d contourW="19050">
                <a:contourClr>
                  <a:schemeClr val="lt1"/>
                </a:contourClr>
              </a:sp3d>
            </c:spPr>
            <c:extLst>
              <c:ext xmlns:c16="http://schemas.microsoft.com/office/drawing/2014/chart" uri="{C3380CC4-5D6E-409C-BE32-E72D297353CC}">
                <c16:uniqueId val="{00000001-405D-456C-A40C-09A65475337A}"/>
              </c:ext>
            </c:extLst>
          </c:dPt>
          <c:dPt>
            <c:idx val="1"/>
            <c:bubble3D val="0"/>
            <c:spPr>
              <a:solidFill>
                <a:srgbClr val="005A70"/>
              </a:solidFill>
              <a:ln w="19050">
                <a:solidFill>
                  <a:schemeClr val="lt1"/>
                </a:solidFill>
              </a:ln>
              <a:effectLst/>
              <a:sp3d contourW="19050">
                <a:contourClr>
                  <a:schemeClr val="lt1"/>
                </a:contourClr>
              </a:sp3d>
            </c:spPr>
            <c:extLst>
              <c:ext xmlns:c16="http://schemas.microsoft.com/office/drawing/2014/chart" uri="{C3380CC4-5D6E-409C-BE32-E72D297353CC}">
                <c16:uniqueId val="{00000003-405D-456C-A40C-09A65475337A}"/>
              </c:ext>
            </c:extLst>
          </c:dPt>
          <c:dLbls>
            <c:dLbl>
              <c:idx val="0"/>
              <c:layout>
                <c:manualLayout>
                  <c:x val="-0.13540781593168608"/>
                  <c:y val="-0.1572990874651545"/>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fld id="{CD5271B1-68E6-4187-8E5C-C44F7A4DFBF3}" type="PERCENTAGE">
                      <a:rPr lang="en-US" sz="2000"/>
                      <a:pPr>
                        <a:defRPr/>
                      </a:pPr>
                      <a:t>[PERCENTAGE]</a:t>
                    </a:fld>
                    <a:endParaRPr lang="en-GB"/>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244491406292957"/>
                      <c:h val="0.41606108980010009"/>
                    </c:manualLayout>
                  </c15:layout>
                  <c15:dlblFieldTable/>
                  <c15:showDataLabelsRange val="0"/>
                </c:ext>
                <c:ext xmlns:c16="http://schemas.microsoft.com/office/drawing/2014/chart" uri="{C3380CC4-5D6E-409C-BE32-E72D297353CC}">
                  <c16:uniqueId val="{00000001-405D-456C-A40C-09A65475337A}"/>
                </c:ext>
              </c:extLst>
            </c:dLbl>
            <c:dLbl>
              <c:idx val="1"/>
              <c:delete val="1"/>
              <c:extLst>
                <c:ext xmlns:c15="http://schemas.microsoft.com/office/drawing/2012/chart" uri="{CE6537A1-D6FC-4f65-9D91-7224C49458BB}"/>
                <c:ext xmlns:c16="http://schemas.microsoft.com/office/drawing/2014/chart" uri="{C3380CC4-5D6E-409C-BE32-E72D297353CC}">
                  <c16:uniqueId val="{00000003-405D-456C-A40C-09A65475337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Sheet1!$B$19:$B$20</c:f>
              <c:numCache>
                <c:formatCode>General</c:formatCode>
                <c:ptCount val="2"/>
                <c:pt idx="0">
                  <c:v>55</c:v>
                </c:pt>
                <c:pt idx="1">
                  <c:v>45</c:v>
                </c:pt>
              </c:numCache>
            </c:numRef>
          </c:val>
          <c:extLst>
            <c:ext xmlns:c16="http://schemas.microsoft.com/office/drawing/2014/chart" uri="{C3380CC4-5D6E-409C-BE32-E72D297353CC}">
              <c16:uniqueId val="{00000004-405D-456C-A40C-09A65475337A}"/>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0000"/>
              </a:solidFill>
              <a:ln w="19050">
                <a:solidFill>
                  <a:schemeClr val="lt1"/>
                </a:solidFill>
              </a:ln>
              <a:effectLst/>
              <a:sp3d contourW="19050">
                <a:contourClr>
                  <a:schemeClr val="lt1"/>
                </a:contourClr>
              </a:sp3d>
            </c:spPr>
            <c:extLst>
              <c:ext xmlns:c16="http://schemas.microsoft.com/office/drawing/2014/chart" uri="{C3380CC4-5D6E-409C-BE32-E72D297353CC}">
                <c16:uniqueId val="{00000001-07AB-4A03-992D-0DB7183ABF03}"/>
              </c:ext>
            </c:extLst>
          </c:dPt>
          <c:dPt>
            <c:idx val="1"/>
            <c:bubble3D val="0"/>
            <c:spPr>
              <a:solidFill>
                <a:srgbClr val="005A70"/>
              </a:solidFill>
              <a:ln w="19050">
                <a:solidFill>
                  <a:schemeClr val="lt1"/>
                </a:solidFill>
              </a:ln>
              <a:effectLst/>
              <a:sp3d contourW="19050">
                <a:contourClr>
                  <a:schemeClr val="lt1"/>
                </a:contourClr>
              </a:sp3d>
            </c:spPr>
            <c:extLst>
              <c:ext xmlns:c16="http://schemas.microsoft.com/office/drawing/2014/chart" uri="{C3380CC4-5D6E-409C-BE32-E72D297353CC}">
                <c16:uniqueId val="{00000003-07AB-4A03-992D-0DB7183ABF03}"/>
              </c:ext>
            </c:extLst>
          </c:dPt>
          <c:dLbls>
            <c:dLbl>
              <c:idx val="0"/>
              <c:layout>
                <c:manualLayout>
                  <c:x val="-8.4453490925658251E-2"/>
                  <c:y val="6.3438443005937872E-2"/>
                </c:manualLayout>
              </c:layout>
              <c:tx>
                <c:rich>
                  <a:bodyPr/>
                  <a:lstStyle/>
                  <a:p>
                    <a:fld id="{A78ADD7C-96EA-4933-9B28-083A9B630833}" type="PERCENTAGE">
                      <a:rPr lang="en-US" sz="2000"/>
                      <a:pPr/>
                      <a:t>[PERCENTAGE]</a:t>
                    </a:fld>
                    <a:endParaRPr lang="en-GB"/>
                  </a:p>
                </c:rich>
              </c:tx>
              <c:dLblPos val="bestFit"/>
              <c:showLegendKey val="0"/>
              <c:showVal val="0"/>
              <c:showCatName val="0"/>
              <c:showSerName val="0"/>
              <c:showPercent val="1"/>
              <c:showBubbleSize val="0"/>
              <c:extLst>
                <c:ext xmlns:c15="http://schemas.microsoft.com/office/drawing/2012/chart" uri="{CE6537A1-D6FC-4f65-9D91-7224C49458BB}">
                  <c15:layout>
                    <c:manualLayout>
                      <c:w val="0.41106587870504208"/>
                      <c:h val="0.4732520928647912"/>
                    </c:manualLayout>
                  </c15:layout>
                  <c15:dlblFieldTable/>
                  <c15:showDataLabelsRange val="0"/>
                </c:ext>
                <c:ext xmlns:c16="http://schemas.microsoft.com/office/drawing/2014/chart" uri="{C3380CC4-5D6E-409C-BE32-E72D297353CC}">
                  <c16:uniqueId val="{00000001-07AB-4A03-992D-0DB7183ABF03}"/>
                </c:ext>
              </c:extLst>
            </c:dLbl>
            <c:dLbl>
              <c:idx val="1"/>
              <c:delete val="1"/>
              <c:extLst>
                <c:ext xmlns:c15="http://schemas.microsoft.com/office/drawing/2012/chart" uri="{CE6537A1-D6FC-4f65-9D91-7224C49458BB}"/>
                <c:ext xmlns:c16="http://schemas.microsoft.com/office/drawing/2014/chart" uri="{C3380CC4-5D6E-409C-BE32-E72D297353CC}">
                  <c16:uniqueId val="{00000003-07AB-4A03-992D-0DB7183ABF0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Sheet1!$B$34:$B$35</c:f>
              <c:numCache>
                <c:formatCode>General</c:formatCode>
                <c:ptCount val="2"/>
                <c:pt idx="0">
                  <c:v>45</c:v>
                </c:pt>
                <c:pt idx="1">
                  <c:v>55</c:v>
                </c:pt>
              </c:numCache>
            </c:numRef>
          </c:val>
          <c:extLst>
            <c:ext xmlns:c16="http://schemas.microsoft.com/office/drawing/2014/chart" uri="{C3380CC4-5D6E-409C-BE32-E72D297353CC}">
              <c16:uniqueId val="{00000004-07AB-4A03-992D-0DB7183ABF03}"/>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5AD-4140-B207-221700DBB46C}"/>
              </c:ext>
            </c:extLst>
          </c:dPt>
          <c:dPt>
            <c:idx val="1"/>
            <c:bubble3D val="0"/>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5AD-4140-B207-221700DBB46C}"/>
              </c:ext>
            </c:extLst>
          </c:dPt>
          <c:dLbls>
            <c:dLbl>
              <c:idx val="0"/>
              <c:delete val="1"/>
              <c:extLst>
                <c:ext xmlns:c15="http://schemas.microsoft.com/office/drawing/2012/chart" uri="{CE6537A1-D6FC-4f65-9D91-7224C49458BB}"/>
                <c:ext xmlns:c16="http://schemas.microsoft.com/office/drawing/2014/chart" uri="{C3380CC4-5D6E-409C-BE32-E72D297353CC}">
                  <c16:uniqueId val="{00000001-D5AD-4140-B207-221700DBB46C}"/>
                </c:ext>
              </c:extLst>
            </c:dLbl>
            <c:dLbl>
              <c:idx val="1"/>
              <c:layout>
                <c:manualLayout>
                  <c:x val="0.45061270483679799"/>
                  <c:y val="0.3727332046932566"/>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lt1">
                            <a:lumMod val="85000"/>
                          </a:schemeClr>
                        </a:solidFill>
                        <a:latin typeface="+mn-lt"/>
                        <a:ea typeface="+mn-ea"/>
                        <a:cs typeface="+mn-cs"/>
                      </a:defRPr>
                    </a:pPr>
                    <a:r>
                      <a:rPr lang="en-US" sz="1100" b="1" dirty="0" smtClean="0">
                        <a:solidFill>
                          <a:schemeClr val="tx1"/>
                        </a:solidFill>
                      </a:rPr>
                      <a:t>67% </a:t>
                    </a:r>
                    <a:endParaRPr lang="en-US" sz="1100" b="1" dirty="0">
                      <a:solidFill>
                        <a:schemeClr val="tx1"/>
                      </a:solidFill>
                    </a:endParaRPr>
                  </a:p>
                  <a:p>
                    <a:pPr>
                      <a:defRPr sz="1100"/>
                    </a:pPr>
                    <a:r>
                      <a:rPr lang="en-US" sz="1100" dirty="0">
                        <a:solidFill>
                          <a:schemeClr val="tx1"/>
                        </a:solidFill>
                      </a:rPr>
                      <a:t>had </a:t>
                    </a:r>
                    <a:r>
                      <a:rPr lang="en-US" sz="1100" dirty="0" smtClean="0">
                        <a:solidFill>
                          <a:schemeClr val="tx1"/>
                        </a:solidFill>
                      </a:rPr>
                      <a:t>rare </a:t>
                    </a:r>
                    <a:r>
                      <a:rPr lang="en-US" sz="1100" dirty="0">
                        <a:solidFill>
                          <a:schemeClr val="tx1"/>
                        </a:solidFill>
                      </a:rPr>
                      <a:t>species</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lt1">
                          <a:lumMod val="8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6057563177853152"/>
                      <c:h val="0.35536579054378759"/>
                    </c:manualLayout>
                  </c15:layout>
                </c:ext>
                <c:ext xmlns:c16="http://schemas.microsoft.com/office/drawing/2014/chart" uri="{C3380CC4-5D6E-409C-BE32-E72D297353CC}">
                  <c16:uniqueId val="{00000003-D5AD-4140-B207-221700DBB46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val>
            <c:numRef>
              <c:f>'Play data rarity'!$HI$1482:$HI$1483</c:f>
              <c:numCache>
                <c:formatCode>General</c:formatCode>
                <c:ptCount val="2"/>
                <c:pt idx="0">
                  <c:v>69</c:v>
                </c:pt>
                <c:pt idx="1">
                  <c:v>34</c:v>
                </c:pt>
              </c:numCache>
            </c:numRef>
          </c:val>
          <c:extLst>
            <c:ext xmlns:c16="http://schemas.microsoft.com/office/drawing/2014/chart" uri="{C3380CC4-5D6E-409C-BE32-E72D297353CC}">
              <c16:uniqueId val="{00000004-D5AD-4140-B207-221700DBB46C}"/>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2"/>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AB44-430B-A16A-B455AA531E8E}"/>
              </c:ext>
            </c:extLst>
          </c:dPt>
          <c:dPt>
            <c:idx val="1"/>
            <c:bubble3D val="0"/>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AB44-430B-A16A-B455AA531E8E}"/>
              </c:ext>
            </c:extLst>
          </c:dPt>
          <c:dLbls>
            <c:dLbl>
              <c:idx val="0"/>
              <c:delete val="1"/>
              <c:extLst>
                <c:ext xmlns:c15="http://schemas.microsoft.com/office/drawing/2012/chart" uri="{CE6537A1-D6FC-4f65-9D91-7224C49458BB}"/>
                <c:ext xmlns:c16="http://schemas.microsoft.com/office/drawing/2014/chart" uri="{C3380CC4-5D6E-409C-BE32-E72D297353CC}">
                  <c16:uniqueId val="{00000001-AB44-430B-A16A-B455AA531E8E}"/>
                </c:ext>
              </c:extLst>
            </c:dLbl>
            <c:dLbl>
              <c:idx val="1"/>
              <c:layout>
                <c:manualLayout>
                  <c:x val="0.46399546090953242"/>
                  <c:y val="0.39285397423913559"/>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lt1">
                            <a:lumMod val="85000"/>
                          </a:schemeClr>
                        </a:solidFill>
                        <a:latin typeface="+mn-lt"/>
                        <a:ea typeface="+mn-ea"/>
                        <a:cs typeface="+mn-cs"/>
                      </a:defRPr>
                    </a:pPr>
                    <a:r>
                      <a:rPr lang="en-US" sz="1100" b="1" dirty="0" smtClean="0">
                        <a:solidFill>
                          <a:schemeClr val="tx1"/>
                        </a:solidFill>
                      </a:rPr>
                      <a:t>78% </a:t>
                    </a:r>
                    <a:endParaRPr lang="en-US" sz="1100" b="1" dirty="0">
                      <a:solidFill>
                        <a:schemeClr val="tx1"/>
                      </a:solidFill>
                    </a:endParaRPr>
                  </a:p>
                  <a:p>
                    <a:pPr>
                      <a:defRPr sz="1100"/>
                    </a:pPr>
                    <a:r>
                      <a:rPr lang="en-US" sz="1100" dirty="0">
                        <a:solidFill>
                          <a:schemeClr val="tx1"/>
                        </a:solidFill>
                      </a:rPr>
                      <a:t>had </a:t>
                    </a:r>
                    <a:r>
                      <a:rPr lang="en-US" sz="1100" dirty="0" smtClean="0">
                        <a:solidFill>
                          <a:schemeClr val="tx1"/>
                        </a:solidFill>
                      </a:rPr>
                      <a:t>rare </a:t>
                    </a:r>
                    <a:r>
                      <a:rPr lang="en-US" sz="1100" dirty="0">
                        <a:solidFill>
                          <a:schemeClr val="tx1"/>
                        </a:solidFill>
                      </a:rPr>
                      <a:t>species</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lt1">
                          <a:lumMod val="8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5020756542290687"/>
                      <c:h val="0.35536579054378759"/>
                    </c:manualLayout>
                  </c15:layout>
                </c:ext>
                <c:ext xmlns:c16="http://schemas.microsoft.com/office/drawing/2014/chart" uri="{C3380CC4-5D6E-409C-BE32-E72D297353CC}">
                  <c16:uniqueId val="{00000003-AB44-430B-A16A-B455AA531E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val>
            <c:numRef>
              <c:f>'Play data rarity'!$HI$1480:$HI$1481</c:f>
              <c:numCache>
                <c:formatCode>General</c:formatCode>
                <c:ptCount val="2"/>
                <c:pt idx="0">
                  <c:v>78</c:v>
                </c:pt>
                <c:pt idx="1">
                  <c:v>22</c:v>
                </c:pt>
              </c:numCache>
            </c:numRef>
          </c:val>
          <c:extLst>
            <c:ext xmlns:c16="http://schemas.microsoft.com/office/drawing/2014/chart" uri="{C3380CC4-5D6E-409C-BE32-E72D297353CC}">
              <c16:uniqueId val="{00000004-AB44-430B-A16A-B455AA531E8E}"/>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87634" tIns="43816" rIns="87634" bIns="43816"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851098" y="0"/>
            <a:ext cx="2944958" cy="496888"/>
          </a:xfrm>
          <a:prstGeom prst="rect">
            <a:avLst/>
          </a:prstGeom>
        </p:spPr>
        <p:txBody>
          <a:bodyPr vert="horz" lIns="87634" tIns="43816" rIns="87634" bIns="43816" rtlCol="0"/>
          <a:lstStyle>
            <a:lvl1pPr algn="r">
              <a:defRPr sz="1200">
                <a:latin typeface="Arial" charset="0"/>
                <a:cs typeface="Arial" charset="0"/>
              </a:defRPr>
            </a:lvl1pPr>
          </a:lstStyle>
          <a:p>
            <a:pPr>
              <a:defRPr/>
            </a:pPr>
            <a:fld id="{7C51E6C0-B11B-4B74-844B-3790F4ED517B}" type="datetimeFigureOut">
              <a:rPr lang="en-GB"/>
              <a:pPr>
                <a:defRPr/>
              </a:pPr>
              <a:t>09/05/2019</a:t>
            </a:fld>
            <a:endParaRPr lang="en-GB"/>
          </a:p>
        </p:txBody>
      </p:sp>
      <p:sp>
        <p:nvSpPr>
          <p:cNvPr id="4" name="Footer Placeholder 3"/>
          <p:cNvSpPr>
            <a:spLocks noGrp="1"/>
          </p:cNvSpPr>
          <p:nvPr>
            <p:ph type="ftr" sz="quarter" idx="2"/>
          </p:nvPr>
        </p:nvSpPr>
        <p:spPr>
          <a:xfrm>
            <a:off x="0" y="9428164"/>
            <a:ext cx="2944958" cy="496887"/>
          </a:xfrm>
          <a:prstGeom prst="rect">
            <a:avLst/>
          </a:prstGeom>
        </p:spPr>
        <p:txBody>
          <a:bodyPr vert="horz" lIns="87634" tIns="43816" rIns="87634" bIns="43816" rtlCol="0" anchor="b"/>
          <a:lstStyle>
            <a:lvl1pPr algn="l">
              <a:defRPr sz="1200">
                <a:latin typeface="Arial" charset="0"/>
                <a:cs typeface="Arial" charset="0"/>
              </a:defRPr>
            </a:lvl1pPr>
          </a:lstStyle>
          <a:p>
            <a:pPr>
              <a:defRPr/>
            </a:pPr>
            <a:endParaRPr lang="en-GB"/>
          </a:p>
        </p:txBody>
      </p:sp>
      <p:sp>
        <p:nvSpPr>
          <p:cNvPr id="5" name="Slide Number Placeholder 4"/>
          <p:cNvSpPr>
            <a:spLocks noGrp="1"/>
          </p:cNvSpPr>
          <p:nvPr>
            <p:ph type="sldNum" sz="quarter" idx="3"/>
          </p:nvPr>
        </p:nvSpPr>
        <p:spPr>
          <a:xfrm>
            <a:off x="3851098" y="9428164"/>
            <a:ext cx="2944958" cy="496887"/>
          </a:xfrm>
          <a:prstGeom prst="rect">
            <a:avLst/>
          </a:prstGeom>
        </p:spPr>
        <p:txBody>
          <a:bodyPr vert="horz" lIns="87634" tIns="43816" rIns="87634" bIns="43816" rtlCol="0" anchor="b"/>
          <a:lstStyle>
            <a:lvl1pPr algn="r">
              <a:defRPr sz="1200">
                <a:latin typeface="Arial" charset="0"/>
                <a:cs typeface="Arial" charset="0"/>
              </a:defRPr>
            </a:lvl1pPr>
          </a:lstStyle>
          <a:p>
            <a:pPr>
              <a:defRPr/>
            </a:pPr>
            <a:fld id="{F4EB5DC3-22B7-4CBB-BC44-B2C84FBAF103}" type="slidenum">
              <a:rPr lang="en-GB"/>
              <a:pPr>
                <a:defRPr/>
              </a:pPr>
              <a:t>‹#›</a:t>
            </a:fld>
            <a:endParaRPr lang="en-GB"/>
          </a:p>
        </p:txBody>
      </p:sp>
    </p:spTree>
    <p:extLst>
      <p:ext uri="{BB962C8B-B14F-4D97-AF65-F5344CB8AC3E}">
        <p14:creationId xmlns:p14="http://schemas.microsoft.com/office/powerpoint/2010/main" val="1264125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95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5" tIns="45478" rIns="90955" bIns="45478"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4099" name="Rectangle 3"/>
          <p:cNvSpPr>
            <a:spLocks noGrp="1" noChangeArrowheads="1"/>
          </p:cNvSpPr>
          <p:nvPr>
            <p:ph type="dt" idx="1"/>
          </p:nvPr>
        </p:nvSpPr>
        <p:spPr bwMode="auto">
          <a:xfrm>
            <a:off x="3851098" y="0"/>
            <a:ext cx="294495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5" tIns="45478" rIns="90955" bIns="45478"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542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1225" y="4714876"/>
            <a:ext cx="5435226"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5" tIns="45478" rIns="90955" bIns="4547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28164"/>
            <a:ext cx="294495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5" tIns="45478" rIns="90955" bIns="45478"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51098" y="9428164"/>
            <a:ext cx="294495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5" tIns="45478" rIns="90955" bIns="45478" numCol="1" anchor="b" anchorCtr="0" compatLnSpc="1">
            <a:prstTxWarp prst="textNoShape">
              <a:avLst/>
            </a:prstTxWarp>
          </a:bodyPr>
          <a:lstStyle>
            <a:lvl1pPr algn="r">
              <a:defRPr sz="1200">
                <a:latin typeface="Arial" charset="0"/>
                <a:cs typeface="Arial" charset="0"/>
              </a:defRPr>
            </a:lvl1pPr>
          </a:lstStyle>
          <a:p>
            <a:pPr>
              <a:defRPr/>
            </a:pPr>
            <a:fld id="{A42074CF-B64B-40A2-8910-60B1F6FE38B2}" type="slidenum">
              <a:rPr lang="en-GB"/>
              <a:pPr>
                <a:defRPr/>
              </a:pPr>
              <a:t>‹#›</a:t>
            </a:fld>
            <a:endParaRPr lang="en-GB"/>
          </a:p>
        </p:txBody>
      </p:sp>
    </p:spTree>
    <p:extLst>
      <p:ext uri="{BB962C8B-B14F-4D97-AF65-F5344CB8AC3E}">
        <p14:creationId xmlns:p14="http://schemas.microsoft.com/office/powerpoint/2010/main" val="334441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62552F5-8F88-4DAE-B450-E5B935686305}" type="slidenum">
              <a:rPr lang="en-GB" altLang="en-US" smtClean="0"/>
              <a:pPr eaLnBrk="1" hangingPunct="1">
                <a:spcBef>
                  <a:spcPct val="0"/>
                </a:spcBef>
              </a:pPr>
              <a:t>1</a:t>
            </a:fld>
            <a:endParaRPr lang="en-GB" altLang="en-US" smtClean="0"/>
          </a:p>
        </p:txBody>
      </p:sp>
      <p:sp>
        <p:nvSpPr>
          <p:cNvPr id="55299" name="Rectangle 2"/>
          <p:cNvSpPr>
            <a:spLocks noGrp="1" noRot="1" noChangeAspect="1" noChangeArrowheads="1" noTextEdit="1"/>
          </p:cNvSpPr>
          <p:nvPr>
            <p:ph type="sldImg"/>
          </p:nvPr>
        </p:nvSpPr>
        <p:spPr>
          <a:xfrm>
            <a:off x="684213" y="663575"/>
            <a:ext cx="4962525" cy="3722688"/>
          </a:xfrm>
          <a:ln/>
        </p:spPr>
      </p:sp>
      <p:sp>
        <p:nvSpPr>
          <p:cNvPr id="5530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18856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37A639E-2F79-4E07-89DE-922E6A904178}" type="slidenum">
              <a:rPr lang="en-GB" altLang="en-US" smtClean="0"/>
              <a:pPr eaLnBrk="1" hangingPunct="1">
                <a:spcBef>
                  <a:spcPct val="0"/>
                </a:spcBef>
              </a:pPr>
              <a:t>10</a:t>
            </a:fld>
            <a:endParaRPr lang="en-GB" altLang="en-US" smtClean="0"/>
          </a:p>
        </p:txBody>
      </p:sp>
      <p:sp>
        <p:nvSpPr>
          <p:cNvPr id="59395"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4188726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11</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385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12</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2996381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13</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2533973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14</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187288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15</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3586013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16</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3037819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17</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1132568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42074CF-B64B-40A2-8910-60B1F6FE38B2}" type="slidenum">
              <a:rPr lang="en-GB" smtClean="0"/>
              <a:pPr>
                <a:defRPr/>
              </a:pPr>
              <a:t>18</a:t>
            </a:fld>
            <a:endParaRPr lang="en-GB"/>
          </a:p>
        </p:txBody>
      </p:sp>
    </p:spTree>
    <p:extLst>
      <p:ext uri="{BB962C8B-B14F-4D97-AF65-F5344CB8AC3E}">
        <p14:creationId xmlns:p14="http://schemas.microsoft.com/office/powerpoint/2010/main" val="986388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42074CF-B64B-40A2-8910-60B1F6FE38B2}" type="slidenum">
              <a:rPr lang="en-GB" smtClean="0"/>
              <a:pPr>
                <a:defRPr/>
              </a:pPr>
              <a:t>19</a:t>
            </a:fld>
            <a:endParaRPr lang="en-GB"/>
          </a:p>
        </p:txBody>
      </p:sp>
    </p:spTree>
    <p:extLst>
      <p:ext uri="{BB962C8B-B14F-4D97-AF65-F5344CB8AC3E}">
        <p14:creationId xmlns:p14="http://schemas.microsoft.com/office/powerpoint/2010/main" val="886707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altLang="en-US" smtClean="0"/>
          </a:p>
        </p:txBody>
      </p:sp>
      <p:sp>
        <p:nvSpPr>
          <p:cNvPr id="56324"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61C12EE-226C-4707-B0F8-4463D510BB99}" type="slidenum">
              <a:rPr lang="en-GB" altLang="en-US" smtClean="0"/>
              <a:pPr eaLnBrk="1" hangingPunct="1"/>
              <a:t>2</a:t>
            </a:fld>
            <a:endParaRPr lang="en-GB" altLang="en-US" smtClean="0"/>
          </a:p>
        </p:txBody>
      </p:sp>
    </p:spTree>
    <p:extLst>
      <p:ext uri="{BB962C8B-B14F-4D97-AF65-F5344CB8AC3E}">
        <p14:creationId xmlns:p14="http://schemas.microsoft.com/office/powerpoint/2010/main" val="185078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1363" indent="-284163" eaLnBrk="0" hangingPunct="0">
              <a:spcBef>
                <a:spcPct val="30000"/>
              </a:spcBef>
              <a:defRPr sz="1200">
                <a:solidFill>
                  <a:schemeClr val="tx1"/>
                </a:solidFill>
                <a:latin typeface="Arial" charset="0"/>
                <a:cs typeface="Arial" charset="0"/>
              </a:defRPr>
            </a:lvl2pPr>
            <a:lvl3pPr marL="1139825" indent="-225425" eaLnBrk="0" hangingPunct="0">
              <a:spcBef>
                <a:spcPct val="30000"/>
              </a:spcBef>
              <a:defRPr sz="1200">
                <a:solidFill>
                  <a:schemeClr val="tx1"/>
                </a:solidFill>
                <a:latin typeface="Arial" charset="0"/>
                <a:cs typeface="Arial" charset="0"/>
              </a:defRPr>
            </a:lvl3pPr>
            <a:lvl4pPr marL="1597025" indent="-225425" eaLnBrk="0" hangingPunct="0">
              <a:spcBef>
                <a:spcPct val="30000"/>
              </a:spcBef>
              <a:defRPr sz="1200">
                <a:solidFill>
                  <a:schemeClr val="tx1"/>
                </a:solidFill>
                <a:latin typeface="Arial" charset="0"/>
                <a:cs typeface="Arial" charset="0"/>
              </a:defRPr>
            </a:lvl4pPr>
            <a:lvl5pPr marL="2054225" indent="-225425" eaLnBrk="0" hangingPunct="0">
              <a:spcBef>
                <a:spcPct val="30000"/>
              </a:spcBef>
              <a:defRPr sz="1200">
                <a:solidFill>
                  <a:schemeClr val="tx1"/>
                </a:solidFill>
                <a:latin typeface="Arial" charset="0"/>
                <a:cs typeface="Arial" charset="0"/>
              </a:defRPr>
            </a:lvl5pPr>
            <a:lvl6pPr marL="2511425" indent="-225425" eaLnBrk="0" fontAlgn="base" hangingPunct="0">
              <a:spcBef>
                <a:spcPct val="30000"/>
              </a:spcBef>
              <a:spcAft>
                <a:spcPct val="0"/>
              </a:spcAft>
              <a:defRPr sz="1200">
                <a:solidFill>
                  <a:schemeClr val="tx1"/>
                </a:solidFill>
                <a:latin typeface="Arial" charset="0"/>
                <a:cs typeface="Arial" charset="0"/>
              </a:defRPr>
            </a:lvl6pPr>
            <a:lvl7pPr marL="2968625" indent="-225425" eaLnBrk="0" fontAlgn="base" hangingPunct="0">
              <a:spcBef>
                <a:spcPct val="30000"/>
              </a:spcBef>
              <a:spcAft>
                <a:spcPct val="0"/>
              </a:spcAft>
              <a:defRPr sz="1200">
                <a:solidFill>
                  <a:schemeClr val="tx1"/>
                </a:solidFill>
                <a:latin typeface="Arial" charset="0"/>
                <a:cs typeface="Arial" charset="0"/>
              </a:defRPr>
            </a:lvl7pPr>
            <a:lvl8pPr marL="3425825" indent="-225425" eaLnBrk="0" fontAlgn="base" hangingPunct="0">
              <a:spcBef>
                <a:spcPct val="30000"/>
              </a:spcBef>
              <a:spcAft>
                <a:spcPct val="0"/>
              </a:spcAft>
              <a:defRPr sz="1200">
                <a:solidFill>
                  <a:schemeClr val="tx1"/>
                </a:solidFill>
                <a:latin typeface="Arial" charset="0"/>
                <a:cs typeface="Arial" charset="0"/>
              </a:defRPr>
            </a:lvl8pPr>
            <a:lvl9pPr marL="3883025" indent="-22542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2B2CD93-0880-413C-BD6E-36A790CF8943}" type="slidenum">
              <a:rPr lang="en-GB" altLang="en-US" smtClean="0"/>
              <a:pPr eaLnBrk="1" hangingPunct="1">
                <a:spcBef>
                  <a:spcPct val="0"/>
                </a:spcBef>
              </a:pPr>
              <a:t>3</a:t>
            </a:fld>
            <a:endParaRPr lang="en-GB"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81225" y="4714875"/>
            <a:ext cx="5435226" cy="838200"/>
          </a:xfrm>
          <a:noFill/>
        </p:spPr>
        <p:txBody>
          <a:bodyPr/>
          <a:lstStyle/>
          <a:p>
            <a:endParaRPr lang="en-US" altLang="en-US" dirty="0" smtClean="0"/>
          </a:p>
        </p:txBody>
      </p:sp>
    </p:spTree>
    <p:extLst>
      <p:ext uri="{BB962C8B-B14F-4D97-AF65-F5344CB8AC3E}">
        <p14:creationId xmlns:p14="http://schemas.microsoft.com/office/powerpoint/2010/main" val="251788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1363" indent="-284163" eaLnBrk="0" hangingPunct="0">
              <a:spcBef>
                <a:spcPct val="30000"/>
              </a:spcBef>
              <a:defRPr sz="1200">
                <a:solidFill>
                  <a:schemeClr val="tx1"/>
                </a:solidFill>
                <a:latin typeface="Arial" charset="0"/>
                <a:cs typeface="Arial" charset="0"/>
              </a:defRPr>
            </a:lvl2pPr>
            <a:lvl3pPr marL="1139825" indent="-225425" eaLnBrk="0" hangingPunct="0">
              <a:spcBef>
                <a:spcPct val="30000"/>
              </a:spcBef>
              <a:defRPr sz="1200">
                <a:solidFill>
                  <a:schemeClr val="tx1"/>
                </a:solidFill>
                <a:latin typeface="Arial" charset="0"/>
                <a:cs typeface="Arial" charset="0"/>
              </a:defRPr>
            </a:lvl3pPr>
            <a:lvl4pPr marL="1597025" indent="-225425" eaLnBrk="0" hangingPunct="0">
              <a:spcBef>
                <a:spcPct val="30000"/>
              </a:spcBef>
              <a:defRPr sz="1200">
                <a:solidFill>
                  <a:schemeClr val="tx1"/>
                </a:solidFill>
                <a:latin typeface="Arial" charset="0"/>
                <a:cs typeface="Arial" charset="0"/>
              </a:defRPr>
            </a:lvl4pPr>
            <a:lvl5pPr marL="2054225" indent="-225425" eaLnBrk="0" hangingPunct="0">
              <a:spcBef>
                <a:spcPct val="30000"/>
              </a:spcBef>
              <a:defRPr sz="1200">
                <a:solidFill>
                  <a:schemeClr val="tx1"/>
                </a:solidFill>
                <a:latin typeface="Arial" charset="0"/>
                <a:cs typeface="Arial" charset="0"/>
              </a:defRPr>
            </a:lvl5pPr>
            <a:lvl6pPr marL="2511425" indent="-225425" eaLnBrk="0" fontAlgn="base" hangingPunct="0">
              <a:spcBef>
                <a:spcPct val="30000"/>
              </a:spcBef>
              <a:spcAft>
                <a:spcPct val="0"/>
              </a:spcAft>
              <a:defRPr sz="1200">
                <a:solidFill>
                  <a:schemeClr val="tx1"/>
                </a:solidFill>
                <a:latin typeface="Arial" charset="0"/>
                <a:cs typeface="Arial" charset="0"/>
              </a:defRPr>
            </a:lvl6pPr>
            <a:lvl7pPr marL="2968625" indent="-225425" eaLnBrk="0" fontAlgn="base" hangingPunct="0">
              <a:spcBef>
                <a:spcPct val="30000"/>
              </a:spcBef>
              <a:spcAft>
                <a:spcPct val="0"/>
              </a:spcAft>
              <a:defRPr sz="1200">
                <a:solidFill>
                  <a:schemeClr val="tx1"/>
                </a:solidFill>
                <a:latin typeface="Arial" charset="0"/>
                <a:cs typeface="Arial" charset="0"/>
              </a:defRPr>
            </a:lvl7pPr>
            <a:lvl8pPr marL="3425825" indent="-225425" eaLnBrk="0" fontAlgn="base" hangingPunct="0">
              <a:spcBef>
                <a:spcPct val="30000"/>
              </a:spcBef>
              <a:spcAft>
                <a:spcPct val="0"/>
              </a:spcAft>
              <a:defRPr sz="1200">
                <a:solidFill>
                  <a:schemeClr val="tx1"/>
                </a:solidFill>
                <a:latin typeface="Arial" charset="0"/>
                <a:cs typeface="Arial" charset="0"/>
              </a:defRPr>
            </a:lvl8pPr>
            <a:lvl9pPr marL="3883025" indent="-22542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63B6A51-A222-4F61-810F-757DD7A7623E}" type="slidenum">
              <a:rPr lang="en-GB" altLang="en-US" smtClean="0"/>
              <a:pPr eaLnBrk="1" hangingPunct="1">
                <a:spcBef>
                  <a:spcPct val="0"/>
                </a:spcBef>
              </a:pPr>
              <a:t>4</a:t>
            </a:fld>
            <a:endParaRPr lang="en-GB"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69444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42074CF-B64B-40A2-8910-60B1F6FE38B2}" type="slidenum">
              <a:rPr lang="en-GB" smtClean="0"/>
              <a:pPr>
                <a:defRPr/>
              </a:pPr>
              <a:t>5</a:t>
            </a:fld>
            <a:endParaRPr lang="en-GB"/>
          </a:p>
        </p:txBody>
      </p:sp>
    </p:spTree>
    <p:extLst>
      <p:ext uri="{BB962C8B-B14F-4D97-AF65-F5344CB8AC3E}">
        <p14:creationId xmlns:p14="http://schemas.microsoft.com/office/powerpoint/2010/main" val="165987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37A639E-2F79-4E07-89DE-922E6A904178}" type="slidenum">
              <a:rPr lang="en-GB" altLang="en-US" smtClean="0"/>
              <a:pPr eaLnBrk="1" hangingPunct="1">
                <a:spcBef>
                  <a:spcPct val="0"/>
                </a:spcBef>
              </a:pPr>
              <a:t>6</a:t>
            </a:fld>
            <a:endParaRPr lang="en-GB" altLang="en-US" smtClean="0"/>
          </a:p>
        </p:txBody>
      </p:sp>
      <p:sp>
        <p:nvSpPr>
          <p:cNvPr id="59395"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3343447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7</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414966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8</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3991962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9</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59893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60947BD-FA5C-495A-84B0-17D2F6DB73B5}" type="slidenum">
              <a:rPr lang="en-GB"/>
              <a:pPr>
                <a:defRPr/>
              </a:pPr>
              <a:t>‹#›</a:t>
            </a:fld>
            <a:endParaRPr lang="en-GB"/>
          </a:p>
        </p:txBody>
      </p:sp>
    </p:spTree>
    <p:extLst>
      <p:ext uri="{BB962C8B-B14F-4D97-AF65-F5344CB8AC3E}">
        <p14:creationId xmlns:p14="http://schemas.microsoft.com/office/powerpoint/2010/main" val="220202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F54951B-B7EE-407E-956F-018D585197B8}" type="slidenum">
              <a:rPr lang="en-GB"/>
              <a:pPr>
                <a:defRPr/>
              </a:pPr>
              <a:t>‹#›</a:t>
            </a:fld>
            <a:endParaRPr lang="en-GB"/>
          </a:p>
        </p:txBody>
      </p:sp>
    </p:spTree>
    <p:extLst>
      <p:ext uri="{BB962C8B-B14F-4D97-AF65-F5344CB8AC3E}">
        <p14:creationId xmlns:p14="http://schemas.microsoft.com/office/powerpoint/2010/main" val="6696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DE7762B-5FAA-4856-B5DF-ACC1F597F7B5}" type="slidenum">
              <a:rPr lang="en-GB"/>
              <a:pPr>
                <a:defRPr/>
              </a:pPr>
              <a:t>‹#›</a:t>
            </a:fld>
            <a:endParaRPr lang="en-GB"/>
          </a:p>
        </p:txBody>
      </p:sp>
    </p:spTree>
    <p:extLst>
      <p:ext uri="{BB962C8B-B14F-4D97-AF65-F5344CB8AC3E}">
        <p14:creationId xmlns:p14="http://schemas.microsoft.com/office/powerpoint/2010/main" val="3957308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67F43B5B-FBC0-4715-A624-7F8C411DD7AB}" type="slidenum">
              <a:rPr lang="en-GB"/>
              <a:pPr>
                <a:defRPr/>
              </a:pPr>
              <a:t>‹#›</a:t>
            </a:fld>
            <a:endParaRPr lang="en-GB"/>
          </a:p>
        </p:txBody>
      </p:sp>
    </p:spTree>
    <p:extLst>
      <p:ext uri="{BB962C8B-B14F-4D97-AF65-F5344CB8AC3E}">
        <p14:creationId xmlns:p14="http://schemas.microsoft.com/office/powerpoint/2010/main" val="1291761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C2C2CDA-E6BF-4796-9997-7499538ACAD5}" type="slidenum">
              <a:rPr lang="en-GB"/>
              <a:pPr>
                <a:defRPr/>
              </a:pPr>
              <a:t>‹#›</a:t>
            </a:fld>
            <a:endParaRPr lang="en-GB"/>
          </a:p>
        </p:txBody>
      </p:sp>
    </p:spTree>
    <p:extLst>
      <p:ext uri="{BB962C8B-B14F-4D97-AF65-F5344CB8AC3E}">
        <p14:creationId xmlns:p14="http://schemas.microsoft.com/office/powerpoint/2010/main" val="3355948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D73DBE5-1C8E-4F58-B48A-F1C0E23CF728}" type="slidenum">
              <a:rPr lang="en-GB"/>
              <a:pPr>
                <a:defRPr/>
              </a:pPr>
              <a:t>‹#›</a:t>
            </a:fld>
            <a:endParaRPr lang="en-GB"/>
          </a:p>
        </p:txBody>
      </p:sp>
    </p:spTree>
    <p:extLst>
      <p:ext uri="{BB962C8B-B14F-4D97-AF65-F5344CB8AC3E}">
        <p14:creationId xmlns:p14="http://schemas.microsoft.com/office/powerpoint/2010/main" val="152214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E078314-0537-49FE-8386-042C42C5A356}" type="slidenum">
              <a:rPr lang="en-GB"/>
              <a:pPr>
                <a:defRPr/>
              </a:pPr>
              <a:t>‹#›</a:t>
            </a:fld>
            <a:endParaRPr lang="en-GB"/>
          </a:p>
        </p:txBody>
      </p:sp>
    </p:spTree>
    <p:extLst>
      <p:ext uri="{BB962C8B-B14F-4D97-AF65-F5344CB8AC3E}">
        <p14:creationId xmlns:p14="http://schemas.microsoft.com/office/powerpoint/2010/main" val="327334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0C78A8F-159B-4EB5-9804-B39EB0187790}" type="slidenum">
              <a:rPr lang="en-GB"/>
              <a:pPr>
                <a:defRPr/>
              </a:pPr>
              <a:t>‹#›</a:t>
            </a:fld>
            <a:endParaRPr lang="en-GB"/>
          </a:p>
        </p:txBody>
      </p:sp>
    </p:spTree>
    <p:extLst>
      <p:ext uri="{BB962C8B-B14F-4D97-AF65-F5344CB8AC3E}">
        <p14:creationId xmlns:p14="http://schemas.microsoft.com/office/powerpoint/2010/main" val="3185507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947660E-8FCA-4ECC-8A79-0B626BFCA327}" type="slidenum">
              <a:rPr lang="en-GB"/>
              <a:pPr>
                <a:defRPr/>
              </a:pPr>
              <a:t>‹#›</a:t>
            </a:fld>
            <a:endParaRPr lang="en-GB"/>
          </a:p>
        </p:txBody>
      </p:sp>
    </p:spTree>
    <p:extLst>
      <p:ext uri="{BB962C8B-B14F-4D97-AF65-F5344CB8AC3E}">
        <p14:creationId xmlns:p14="http://schemas.microsoft.com/office/powerpoint/2010/main" val="357666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09EF559-1F9E-4FF2-AAAC-AE017E980E62}" type="slidenum">
              <a:rPr lang="en-GB"/>
              <a:pPr>
                <a:defRPr/>
              </a:pPr>
              <a:t>‹#›</a:t>
            </a:fld>
            <a:endParaRPr lang="en-GB"/>
          </a:p>
        </p:txBody>
      </p:sp>
    </p:spTree>
    <p:extLst>
      <p:ext uri="{BB962C8B-B14F-4D97-AF65-F5344CB8AC3E}">
        <p14:creationId xmlns:p14="http://schemas.microsoft.com/office/powerpoint/2010/main" val="202667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5D34EE2-8ADC-44E3-B264-471AC24E49ED}" type="slidenum">
              <a:rPr lang="en-GB"/>
              <a:pPr>
                <a:defRPr/>
              </a:pPr>
              <a:t>‹#›</a:t>
            </a:fld>
            <a:endParaRPr lang="en-GB"/>
          </a:p>
        </p:txBody>
      </p:sp>
    </p:spTree>
    <p:extLst>
      <p:ext uri="{BB962C8B-B14F-4D97-AF65-F5344CB8AC3E}">
        <p14:creationId xmlns:p14="http://schemas.microsoft.com/office/powerpoint/2010/main" val="2405989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C73B7F1-306A-43DB-AF3C-DAE6113DC900}" type="slidenum">
              <a:rPr lang="en-GB"/>
              <a:pPr>
                <a:defRPr/>
              </a:pPr>
              <a:t>‹#›</a:t>
            </a:fld>
            <a:endParaRPr lang="en-GB"/>
          </a:p>
        </p:txBody>
      </p:sp>
    </p:spTree>
    <p:extLst>
      <p:ext uri="{BB962C8B-B14F-4D97-AF65-F5344CB8AC3E}">
        <p14:creationId xmlns:p14="http://schemas.microsoft.com/office/powerpoint/2010/main" val="315258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6F35B48E-B59F-4AE6-BCB4-BBD472F3761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hyperlink" Target="http://michelgeven.zenfolio.com/ondergedoken_moerasscherm/hDAACA8D" TargetMode="External"/><Relationship Id="rId3" Type="http://schemas.openxmlformats.org/officeDocument/2006/relationships/image" Target="../media/image1.png"/><Relationship Id="rId7" Type="http://schemas.openxmlformats.org/officeDocument/2006/relationships/image" Target="https://upload.wikimedia.org/wikipedia/commons/1/1c/HottoniaPalustrisInflorescence.jp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19.jpeg"/><Relationship Id="rId5" Type="http://schemas.openxmlformats.org/officeDocument/2006/relationships/chart" Target="../charts/chart7.xml"/><Relationship Id="rId10" Type="http://schemas.openxmlformats.org/officeDocument/2006/relationships/hyperlink" Target="http://www.hanaquatics.com/amazon-frogbit/" TargetMode="External"/><Relationship Id="rId4" Type="http://schemas.openxmlformats.org/officeDocument/2006/relationships/chart" Target="../charts/chart6.xml"/><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2847" t="48383" r="43888" b="19911"/>
          <a:stretch/>
        </p:blipFill>
        <p:spPr bwMode="auto">
          <a:xfrm>
            <a:off x="-36513" y="-99392"/>
            <a:ext cx="9300255" cy="71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Rot="1" noChangeArrowheads="1"/>
          </p:cNvSpPr>
          <p:nvPr/>
        </p:nvSpPr>
        <p:spPr bwMode="auto">
          <a:xfrm>
            <a:off x="323528" y="37932"/>
            <a:ext cx="882047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GB" altLang="en-US" sz="2000" b="1" kern="0" dirty="0" smtClean="0">
                <a:solidFill>
                  <a:schemeClr val="bg1"/>
                </a:solidFill>
              </a:rPr>
              <a:t>People, Ponds and Water</a:t>
            </a:r>
          </a:p>
        </p:txBody>
      </p:sp>
      <p:sp>
        <p:nvSpPr>
          <p:cNvPr id="9" name="Rectangle 1"/>
          <p:cNvSpPr>
            <a:spLocks noChangeArrowheads="1"/>
          </p:cNvSpPr>
          <p:nvPr/>
        </p:nvSpPr>
        <p:spPr bwMode="auto">
          <a:xfrm>
            <a:off x="574507" y="1211049"/>
            <a:ext cx="7776864"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tabLst>
                <a:tab pos="9144000" algn="l"/>
              </a:tabLst>
            </a:pPr>
            <a:r>
              <a:rPr lang="en-GB" altLang="en-US" sz="4000" b="1" dirty="0" smtClean="0">
                <a:solidFill>
                  <a:srgbClr val="FFC000"/>
                </a:solidFill>
              </a:rPr>
              <a:t>What’s happening to the quality of our best ponds?</a:t>
            </a:r>
          </a:p>
          <a:p>
            <a:pPr algn="ctr" eaLnBrk="1" hangingPunct="1">
              <a:tabLst>
                <a:tab pos="9144000" algn="l"/>
              </a:tabLst>
            </a:pPr>
            <a:endParaRPr lang="en-GB" altLang="en-US" sz="1400" b="1" dirty="0" smtClean="0">
              <a:solidFill>
                <a:srgbClr val="FFC000"/>
              </a:solidFill>
            </a:endParaRPr>
          </a:p>
          <a:p>
            <a:pPr algn="ctr" eaLnBrk="1" hangingPunct="1">
              <a:tabLst>
                <a:tab pos="9144000" algn="l"/>
              </a:tabLst>
            </a:pPr>
            <a:r>
              <a:rPr lang="en-GB" altLang="en-US" sz="3200" b="1" dirty="0" smtClean="0">
                <a:solidFill>
                  <a:srgbClr val="FFC000"/>
                </a:solidFill>
              </a:rPr>
              <a:t>A re-survey </a:t>
            </a:r>
            <a:r>
              <a:rPr lang="en-GB" altLang="en-US" sz="3200" b="1" dirty="0" smtClean="0">
                <a:solidFill>
                  <a:srgbClr val="FFC000"/>
                </a:solidFill>
              </a:rPr>
              <a:t>of National Pond Survey sites after </a:t>
            </a:r>
            <a:r>
              <a:rPr lang="en-GB" altLang="en-US" sz="3200" b="1" dirty="0" smtClean="0">
                <a:solidFill>
                  <a:srgbClr val="FFC000"/>
                </a:solidFill>
              </a:rPr>
              <a:t>24 years</a:t>
            </a:r>
          </a:p>
          <a:p>
            <a:pPr algn="ctr" eaLnBrk="1" hangingPunct="1">
              <a:tabLst>
                <a:tab pos="9144000" algn="l"/>
              </a:tabLst>
            </a:pPr>
            <a:endParaRPr lang="en-GB" altLang="en-US" sz="3200" b="1" dirty="0">
              <a:solidFill>
                <a:srgbClr val="DC4E2A"/>
              </a:solidFill>
            </a:endParaRPr>
          </a:p>
          <a:p>
            <a:pPr algn="ctr" eaLnBrk="1" hangingPunct="1">
              <a:tabLst>
                <a:tab pos="9144000" algn="l"/>
              </a:tabLst>
            </a:pPr>
            <a:endParaRPr lang="en-GB" altLang="en-US" sz="500" b="1" dirty="0" smtClean="0">
              <a:solidFill>
                <a:srgbClr val="DC4E2A"/>
              </a:solidFill>
            </a:endParaRPr>
          </a:p>
          <a:p>
            <a:pPr algn="ctr" eaLnBrk="1" hangingPunct="1">
              <a:tabLst>
                <a:tab pos="9144000" algn="l"/>
              </a:tabLst>
            </a:pPr>
            <a:r>
              <a:rPr lang="en-GB" altLang="en-US" sz="2800" dirty="0" smtClean="0">
                <a:solidFill>
                  <a:schemeClr val="bg1"/>
                </a:solidFill>
              </a:rPr>
              <a:t>Penny Williams Feb 2018</a:t>
            </a:r>
            <a:endParaRPr lang="en-GB" altLang="en-US" sz="2800" dirty="0">
              <a:solidFill>
                <a:schemeClr val="bg1"/>
              </a:solidFill>
            </a:endParaRPr>
          </a:p>
          <a:p>
            <a:pPr algn="ctr" eaLnBrk="1" hangingPunct="1">
              <a:tabLst>
                <a:tab pos="9144000" algn="l"/>
              </a:tabLst>
            </a:pPr>
            <a:endParaRPr lang="en-GB" altLang="en-US" sz="3200" b="1" dirty="0" smtClean="0">
              <a:solidFill>
                <a:srgbClr val="DC4E2A"/>
              </a:solidFill>
            </a:endParaRPr>
          </a:p>
          <a:p>
            <a:pPr algn="ctr" eaLnBrk="1" hangingPunct="1">
              <a:tabLst>
                <a:tab pos="9144000" algn="l"/>
              </a:tabLst>
            </a:pPr>
            <a:endParaRPr lang="en-GB" altLang="en-US" sz="3200" b="1" dirty="0">
              <a:solidFill>
                <a:srgbClr val="DC4E2A"/>
              </a:solidFill>
            </a:endParaRPr>
          </a:p>
        </p:txBody>
      </p:sp>
      <p:sp>
        <p:nvSpPr>
          <p:cNvPr id="10" name="TextBox 9"/>
          <p:cNvSpPr txBox="1"/>
          <p:nvPr/>
        </p:nvSpPr>
        <p:spPr>
          <a:xfrm>
            <a:off x="3142938" y="5793573"/>
            <a:ext cx="5636780" cy="1118255"/>
          </a:xfrm>
          <a:prstGeom prst="rect">
            <a:avLst/>
          </a:prstGeom>
          <a:solidFill>
            <a:schemeClr val="bg1"/>
          </a:solidFill>
        </p:spPr>
        <p:txBody>
          <a:bodyPr wrap="square" rtlCol="0">
            <a:spAutoFit/>
          </a:bodyPr>
          <a:lstStyle/>
          <a:p>
            <a:pPr>
              <a:spcBef>
                <a:spcPts val="1000"/>
              </a:spcBef>
            </a:pPr>
            <a:endParaRPr lang="en-GB" sz="100" dirty="0"/>
          </a:p>
          <a:p>
            <a:pPr>
              <a:spcBef>
                <a:spcPts val="1000"/>
              </a:spcBef>
            </a:pPr>
            <a:r>
              <a:rPr lang="en-GB" sz="1600" i="1" dirty="0" smtClean="0"/>
              <a:t>Citation</a:t>
            </a:r>
            <a:r>
              <a:rPr lang="en-GB" sz="1600" dirty="0"/>
              <a:t>: Williams, P. (2018) </a:t>
            </a:r>
            <a:r>
              <a:rPr lang="en-GB" sz="1600" dirty="0" smtClean="0"/>
              <a:t>What’s </a:t>
            </a:r>
            <a:r>
              <a:rPr lang="en-GB" sz="1600" dirty="0"/>
              <a:t>happening to the quality of our best </a:t>
            </a:r>
            <a:r>
              <a:rPr lang="en-GB" sz="1600" dirty="0" smtClean="0"/>
              <a:t>ponds? A </a:t>
            </a:r>
            <a:r>
              <a:rPr lang="en-GB" sz="1600" dirty="0"/>
              <a:t>re-survey </a:t>
            </a:r>
            <a:r>
              <a:rPr lang="en-GB" sz="1600" dirty="0" smtClean="0"/>
              <a:t>of National Pond Survey sites after </a:t>
            </a:r>
            <a:r>
              <a:rPr lang="en-GB" sz="1600" dirty="0"/>
              <a:t>24 </a:t>
            </a:r>
            <a:r>
              <a:rPr lang="en-GB" sz="1600" dirty="0" smtClean="0"/>
              <a:t>years. Freshwater Habitats Trust.</a:t>
            </a:r>
          </a:p>
          <a:p>
            <a:pPr>
              <a:spcBef>
                <a:spcPts val="1000"/>
              </a:spcBef>
            </a:pPr>
            <a:endParaRPr lang="en-GB" sz="1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849" y="5793572"/>
            <a:ext cx="2243065" cy="11182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7172"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7173"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460500" y="453979"/>
            <a:ext cx="7665495" cy="813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b="1" kern="0" dirty="0" smtClean="0">
                <a:solidFill>
                  <a:srgbClr val="005A70"/>
                </a:solidFill>
              </a:rPr>
              <a:t>Results: </a:t>
            </a:r>
            <a:r>
              <a:rPr lang="en-GB" altLang="en-US" b="1" dirty="0" smtClean="0">
                <a:solidFill>
                  <a:srgbClr val="005A70"/>
                </a:solidFill>
                <a:latin typeface="Arial" pitchFamily="34" charset="0"/>
                <a:cs typeface="Arial" pitchFamily="34" charset="0"/>
              </a:rPr>
              <a:t>plant relationships</a:t>
            </a:r>
            <a:endParaRPr lang="en-GB" altLang="en-US" b="1" dirty="0">
              <a:solidFill>
                <a:srgbClr val="005A70"/>
              </a:solidFill>
              <a:latin typeface="Arial" pitchFamily="34" charset="0"/>
              <a:cs typeface="Arial" pitchFamily="34" charset="0"/>
            </a:endParaRPr>
          </a:p>
          <a:p>
            <a:pPr algn="l" eaLnBrk="1" hangingPunct="1">
              <a:lnSpc>
                <a:spcPct val="85000"/>
              </a:lnSpc>
              <a:defRPr/>
            </a:pPr>
            <a:endParaRPr lang="en-GB" altLang="en-US" b="1" kern="0" dirty="0" smtClean="0">
              <a:solidFill>
                <a:srgbClr val="005A70"/>
              </a:solidFill>
            </a:endParaRPr>
          </a:p>
        </p:txBody>
      </p:sp>
      <p:cxnSp>
        <p:nvCxnSpPr>
          <p:cNvPr id="8" name="Straight Arrow Connector 7"/>
          <p:cNvCxnSpPr/>
          <p:nvPr/>
        </p:nvCxnSpPr>
        <p:spPr>
          <a:xfrm>
            <a:off x="6073775" y="3084513"/>
            <a:ext cx="531813"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60500" y="977900"/>
            <a:ext cx="7345363" cy="5262979"/>
          </a:xfrm>
          <a:prstGeom prst="rect">
            <a:avLst/>
          </a:prstGeom>
          <a:noFill/>
        </p:spPr>
        <p:txBody>
          <a:bodyPr>
            <a:spAutoFit/>
          </a:bodyPr>
          <a:lstStyle/>
          <a:p>
            <a:pPr marL="363538" indent="-363538">
              <a:defRPr/>
            </a:pPr>
            <a:r>
              <a:rPr lang="en-GB" altLang="en-US" sz="2400" b="1" dirty="0" smtClean="0">
                <a:solidFill>
                  <a:srgbClr val="005A70"/>
                </a:solidFill>
                <a:latin typeface="Arial" pitchFamily="34" charset="0"/>
                <a:cs typeface="Arial" pitchFamily="34" charset="0"/>
              </a:rPr>
              <a:t>Perhaps not surprising but…..</a:t>
            </a:r>
          </a:p>
          <a:p>
            <a:pPr marL="363538" indent="-363538">
              <a:defRPr/>
            </a:pPr>
            <a:endParaRPr lang="en-GB" altLang="en-US" sz="1200" b="1" dirty="0" smtClean="0">
              <a:solidFill>
                <a:srgbClr val="005A70"/>
              </a:solidFill>
              <a:latin typeface="Arial" pitchFamily="34" charset="0"/>
              <a:cs typeface="Arial" pitchFamily="34" charset="0"/>
            </a:endParaRPr>
          </a:p>
          <a:p>
            <a:pPr marL="11113" indent="-11113">
              <a:defRPr/>
            </a:pPr>
            <a:r>
              <a:rPr lang="en-GB" altLang="en-US" sz="2000" dirty="0" smtClean="0">
                <a:latin typeface="Arial" pitchFamily="34" charset="0"/>
                <a:cs typeface="Arial" pitchFamily="34" charset="0"/>
              </a:rPr>
              <a:t>There were strong trend relationships between all of the different plant groups</a:t>
            </a:r>
          </a:p>
          <a:p>
            <a:pPr marL="11113" indent="-11113">
              <a:defRPr/>
            </a:pPr>
            <a:endParaRPr lang="en-GB" altLang="en-US" sz="1000" dirty="0">
              <a:latin typeface="Arial" pitchFamily="34" charset="0"/>
              <a:cs typeface="Arial" pitchFamily="34" charset="0"/>
            </a:endParaRPr>
          </a:p>
          <a:p>
            <a:r>
              <a:rPr lang="en-GB" altLang="en-US" sz="2000" dirty="0" smtClean="0">
                <a:latin typeface="Arial" pitchFamily="34" charset="0"/>
                <a:cs typeface="Arial" pitchFamily="34" charset="0"/>
              </a:rPr>
              <a:t>For example: </a:t>
            </a:r>
          </a:p>
          <a:p>
            <a:pPr marL="342900" indent="-342900">
              <a:buFontTx/>
              <a:buChar char="-"/>
            </a:pPr>
            <a:r>
              <a:rPr lang="en-GB" sz="2000" dirty="0" smtClean="0"/>
              <a:t>if marginal plants were lost, </a:t>
            </a:r>
            <a:r>
              <a:rPr lang="en-GB" sz="2000" dirty="0"/>
              <a:t>so too </a:t>
            </a:r>
            <a:r>
              <a:rPr lang="en-GB" sz="2000" dirty="0" smtClean="0"/>
              <a:t>were submerged </a:t>
            </a:r>
            <a:r>
              <a:rPr lang="en-GB" sz="2000" dirty="0"/>
              <a:t>and floating </a:t>
            </a:r>
            <a:r>
              <a:rPr lang="en-GB" sz="2000" dirty="0" smtClean="0"/>
              <a:t>species</a:t>
            </a:r>
            <a:endParaRPr lang="en-GB" sz="2000" dirty="0" smtClean="0"/>
          </a:p>
          <a:p>
            <a:pPr marL="342900" indent="-342900">
              <a:buFontTx/>
              <a:buChar char="-"/>
            </a:pPr>
            <a:r>
              <a:rPr lang="en-GB" sz="2000" dirty="0" smtClean="0"/>
              <a:t>rare species loss </a:t>
            </a:r>
            <a:r>
              <a:rPr lang="en-GB" sz="2000" dirty="0" smtClean="0"/>
              <a:t>was strongly </a:t>
            </a:r>
            <a:r>
              <a:rPr lang="en-GB" sz="2000" dirty="0" smtClean="0"/>
              <a:t>correlated with loss of marginal, aquatic and floating species</a:t>
            </a:r>
          </a:p>
          <a:p>
            <a:endParaRPr lang="en-GB" sz="2000" dirty="0"/>
          </a:p>
          <a:p>
            <a:r>
              <a:rPr lang="en-GB" sz="2000" b="1" dirty="0" smtClean="0"/>
              <a:t>Implication</a:t>
            </a:r>
          </a:p>
          <a:p>
            <a:r>
              <a:rPr lang="en-GB" sz="2000" dirty="0" smtClean="0"/>
              <a:t>Suggests that </a:t>
            </a:r>
            <a:r>
              <a:rPr lang="en-GB" sz="2000" dirty="0"/>
              <a:t>changes weren’t </a:t>
            </a:r>
            <a:r>
              <a:rPr lang="en-GB" sz="2000" dirty="0" smtClean="0"/>
              <a:t>due to things </a:t>
            </a:r>
            <a:r>
              <a:rPr lang="en-GB" sz="2000" dirty="0"/>
              <a:t>like </a:t>
            </a:r>
            <a:r>
              <a:rPr lang="en-GB" sz="2000" dirty="0" smtClean="0"/>
              <a:t>natural succession – </a:t>
            </a:r>
            <a:r>
              <a:rPr lang="en-GB" sz="2000" dirty="0"/>
              <a:t>where you might expect the marginal </a:t>
            </a:r>
            <a:r>
              <a:rPr lang="en-GB" sz="2000" dirty="0" smtClean="0"/>
              <a:t>plants to </a:t>
            </a:r>
            <a:r>
              <a:rPr lang="en-GB" sz="2000" dirty="0"/>
              <a:t>get better and the submerged plants to be lost – they </a:t>
            </a:r>
            <a:r>
              <a:rPr lang="en-GB" sz="2000" dirty="0" smtClean="0"/>
              <a:t>were </a:t>
            </a:r>
            <a:r>
              <a:rPr lang="en-GB" sz="2000" i="1" dirty="0" smtClean="0"/>
              <a:t>generic</a:t>
            </a:r>
            <a:r>
              <a:rPr lang="en-GB" sz="2000" dirty="0" smtClean="0"/>
              <a:t> changes that affected the whole pond.</a:t>
            </a:r>
            <a:endParaRPr lang="en-GB" sz="2000" dirty="0"/>
          </a:p>
          <a:p>
            <a:endParaRPr lang="en-GB" sz="2000" dirty="0" smtClean="0"/>
          </a:p>
        </p:txBody>
      </p:sp>
    </p:spTree>
    <p:extLst>
      <p:ext uri="{BB962C8B-B14F-4D97-AF65-F5344CB8AC3E}">
        <p14:creationId xmlns:p14="http://schemas.microsoft.com/office/powerpoint/2010/main" val="2757758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460500" y="120650"/>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a:solidFill>
                  <a:srgbClr val="005A70"/>
                </a:solidFill>
              </a:rPr>
              <a:t>E</a:t>
            </a:r>
            <a:r>
              <a:rPr lang="en-GB" altLang="en-US" sz="3200" b="1" kern="0" dirty="0" smtClean="0">
                <a:solidFill>
                  <a:srgbClr val="005A70"/>
                </a:solidFill>
              </a:rPr>
              <a:t>xplaining the loss (1)</a:t>
            </a:r>
          </a:p>
        </p:txBody>
      </p:sp>
      <p:sp>
        <p:nvSpPr>
          <p:cNvPr id="8" name="TextBox 7"/>
          <p:cNvSpPr txBox="1"/>
          <p:nvPr/>
        </p:nvSpPr>
        <p:spPr>
          <a:xfrm>
            <a:off x="1460500" y="977900"/>
            <a:ext cx="7578884" cy="6801862"/>
          </a:xfrm>
          <a:prstGeom prst="rect">
            <a:avLst/>
          </a:prstGeom>
          <a:noFill/>
        </p:spPr>
        <p:txBody>
          <a:bodyPr wrap="square">
            <a:spAutoFit/>
          </a:bodyPr>
          <a:lstStyle/>
          <a:p>
            <a:pPr marL="6350" indent="-6350">
              <a:defRPr/>
            </a:pPr>
            <a:r>
              <a:rPr lang="en-GB" altLang="en-US" sz="2000" dirty="0" smtClean="0">
                <a:latin typeface="Arial" pitchFamily="34" charset="0"/>
                <a:cs typeface="Arial" pitchFamily="34" charset="0"/>
              </a:rPr>
              <a:t>In both surveys we collected environmental data; making it possible to look at the reasons for biodiversity loss……</a:t>
            </a:r>
          </a:p>
          <a:p>
            <a:pPr marL="6350" indent="-6350">
              <a:defRPr/>
            </a:pPr>
            <a:endParaRPr lang="en-GB" altLang="en-US" sz="1000" dirty="0">
              <a:latin typeface="Arial" pitchFamily="34" charset="0"/>
              <a:cs typeface="Arial" pitchFamily="34" charset="0"/>
            </a:endParaRPr>
          </a:p>
          <a:p>
            <a:pPr marL="6350" indent="-6350">
              <a:defRPr/>
            </a:pPr>
            <a:r>
              <a:rPr lang="en-GB" altLang="en-US" sz="2800" b="1" dirty="0" smtClean="0">
                <a:latin typeface="Arial" pitchFamily="34" charset="0"/>
                <a:cs typeface="Arial" pitchFamily="34" charset="0"/>
              </a:rPr>
              <a:t>Shade</a:t>
            </a:r>
            <a:r>
              <a:rPr lang="en-GB" altLang="en-US" b="1" dirty="0" smtClean="0">
                <a:latin typeface="Arial" pitchFamily="34" charset="0"/>
                <a:cs typeface="Arial" pitchFamily="34" charset="0"/>
              </a:rPr>
              <a:t> </a:t>
            </a:r>
          </a:p>
          <a:p>
            <a:pPr marL="6350" indent="-6350">
              <a:defRPr/>
            </a:pPr>
            <a:endParaRPr lang="en-GB" altLang="en-US" sz="600" b="1" dirty="0" smtClean="0">
              <a:latin typeface="Arial" pitchFamily="34" charset="0"/>
              <a:cs typeface="Arial" pitchFamily="34" charset="0"/>
            </a:endParaRPr>
          </a:p>
          <a:p>
            <a:pPr marL="6350" indent="-6350">
              <a:defRPr/>
            </a:pPr>
            <a:r>
              <a:rPr lang="en-GB" altLang="en-US" dirty="0" smtClean="0">
                <a:latin typeface="Arial" pitchFamily="34" charset="0"/>
                <a:cs typeface="Arial" pitchFamily="34" charset="0"/>
              </a:rPr>
              <a:t>Interestingly….</a:t>
            </a:r>
          </a:p>
          <a:p>
            <a:pPr marL="6350" indent="-6350">
              <a:defRPr/>
            </a:pPr>
            <a:r>
              <a:rPr lang="en-GB" altLang="en-US" u="sng" dirty="0" smtClean="0">
                <a:latin typeface="Arial" pitchFamily="34" charset="0"/>
                <a:cs typeface="Arial" pitchFamily="34" charset="0"/>
              </a:rPr>
              <a:t>1990’s </a:t>
            </a:r>
            <a:r>
              <a:rPr lang="en-GB" altLang="en-US" dirty="0" smtClean="0">
                <a:latin typeface="Arial" pitchFamily="34" charset="0"/>
                <a:cs typeface="Arial" pitchFamily="34" charset="0"/>
              </a:rPr>
              <a:t>– there was no relationship</a:t>
            </a:r>
          </a:p>
          <a:p>
            <a:pPr marL="6350" indent="-6350">
              <a:defRPr/>
            </a:pPr>
            <a:r>
              <a:rPr lang="en-GB" altLang="en-US" dirty="0" smtClean="0">
                <a:latin typeface="Arial" pitchFamily="34" charset="0"/>
                <a:cs typeface="Arial" pitchFamily="34" charset="0"/>
              </a:rPr>
              <a:t>between tree shade and plant richness</a:t>
            </a:r>
          </a:p>
          <a:p>
            <a:pPr marL="6350" indent="-6350">
              <a:defRPr/>
            </a:pPr>
            <a:endParaRPr lang="en-GB" altLang="en-US" sz="800" u="sng" dirty="0" smtClean="0">
              <a:latin typeface="Arial" pitchFamily="34" charset="0"/>
              <a:cs typeface="Arial" pitchFamily="34" charset="0"/>
            </a:endParaRPr>
          </a:p>
          <a:p>
            <a:pPr marL="6350" indent="-6350">
              <a:defRPr/>
            </a:pPr>
            <a:r>
              <a:rPr lang="en-GB" altLang="en-US" u="sng" dirty="0" smtClean="0">
                <a:latin typeface="Arial" pitchFamily="34" charset="0"/>
                <a:cs typeface="Arial" pitchFamily="34" charset="0"/>
              </a:rPr>
              <a:t>Now</a:t>
            </a:r>
            <a:r>
              <a:rPr lang="en-GB" altLang="en-US" dirty="0" smtClean="0">
                <a:latin typeface="Arial" pitchFamily="34" charset="0"/>
                <a:cs typeface="Arial" pitchFamily="34" charset="0"/>
              </a:rPr>
              <a:t> – there’s a negative correlation </a:t>
            </a:r>
          </a:p>
          <a:p>
            <a:pPr marL="6350" indent="-6350">
              <a:defRPr/>
            </a:pPr>
            <a:r>
              <a:rPr lang="en-GB" altLang="en-US" dirty="0" smtClean="0">
                <a:latin typeface="Arial" pitchFamily="34" charset="0"/>
                <a:cs typeface="Arial" pitchFamily="34" charset="0"/>
              </a:rPr>
              <a:t>Between tree shade and plant richness</a:t>
            </a:r>
          </a:p>
          <a:p>
            <a:pPr marL="6350" indent="-6350">
              <a:defRPr/>
            </a:pPr>
            <a:endParaRPr lang="en-GB" altLang="en-US" sz="800" dirty="0">
              <a:latin typeface="Arial" pitchFamily="34" charset="0"/>
              <a:cs typeface="Arial" pitchFamily="34" charset="0"/>
            </a:endParaRPr>
          </a:p>
          <a:p>
            <a:pPr marL="6350" indent="-6350">
              <a:defRPr/>
            </a:pPr>
            <a:r>
              <a:rPr lang="en-GB" altLang="en-US" dirty="0" smtClean="0">
                <a:latin typeface="Arial" pitchFamily="34" charset="0"/>
                <a:cs typeface="Arial" pitchFamily="34" charset="0"/>
              </a:rPr>
              <a:t>Increasing tree shade is related to</a:t>
            </a:r>
          </a:p>
          <a:p>
            <a:pPr marL="6350" indent="-6350">
              <a:defRPr/>
            </a:pPr>
            <a:r>
              <a:rPr lang="en-GB" altLang="en-US" dirty="0" smtClean="0">
                <a:latin typeface="Arial" pitchFamily="34" charset="0"/>
                <a:cs typeface="Arial" pitchFamily="34" charset="0"/>
              </a:rPr>
              <a:t>greater loss of plant species </a:t>
            </a:r>
            <a:r>
              <a:rPr lang="en-GB" altLang="en-US" i="1" dirty="0" smtClean="0">
                <a:latin typeface="Arial" pitchFamily="34" charset="0"/>
                <a:cs typeface="Arial" pitchFamily="34" charset="0"/>
              </a:rPr>
              <a:t>and</a:t>
            </a:r>
            <a:r>
              <a:rPr lang="en-GB" altLang="en-US" dirty="0" smtClean="0">
                <a:latin typeface="Arial" pitchFamily="34" charset="0"/>
                <a:cs typeface="Arial" pitchFamily="34" charset="0"/>
              </a:rPr>
              <a:t> </a:t>
            </a:r>
          </a:p>
          <a:p>
            <a:pPr marL="6350" indent="-6350">
              <a:defRPr/>
            </a:pPr>
            <a:r>
              <a:rPr lang="en-GB" altLang="en-US" dirty="0" smtClean="0">
                <a:latin typeface="Arial" pitchFamily="34" charset="0"/>
                <a:cs typeface="Arial" pitchFamily="34" charset="0"/>
              </a:rPr>
              <a:t>greater loss of uncommon plants</a:t>
            </a:r>
          </a:p>
          <a:p>
            <a:pPr marL="6350" indent="-6350">
              <a:defRPr/>
            </a:pPr>
            <a:endParaRPr lang="en-GB" altLang="en-US" sz="1200" dirty="0">
              <a:latin typeface="Arial" pitchFamily="34" charset="0"/>
              <a:cs typeface="Arial" pitchFamily="34" charset="0"/>
            </a:endParaRPr>
          </a:p>
          <a:p>
            <a:pPr marL="6350" indent="-6350">
              <a:defRPr/>
            </a:pPr>
            <a:r>
              <a:rPr lang="en-GB" altLang="en-US" b="1" u="sng" dirty="0" smtClean="0">
                <a:latin typeface="Arial" pitchFamily="34" charset="0"/>
                <a:cs typeface="Arial" pitchFamily="34" charset="0"/>
              </a:rPr>
              <a:t>Implication</a:t>
            </a:r>
            <a:r>
              <a:rPr lang="en-GB" altLang="en-US" b="1" dirty="0" smtClean="0">
                <a:latin typeface="Arial" pitchFamily="34" charset="0"/>
                <a:cs typeface="Arial" pitchFamily="34" charset="0"/>
              </a:rPr>
              <a:t>: </a:t>
            </a:r>
            <a:r>
              <a:rPr lang="en-GB" altLang="en-US" b="1" u="sng" dirty="0" smtClean="0">
                <a:latin typeface="Arial" pitchFamily="34" charset="0"/>
                <a:cs typeface="Arial" pitchFamily="34" charset="0"/>
              </a:rPr>
              <a:t>New</a:t>
            </a:r>
            <a:r>
              <a:rPr lang="en-GB" altLang="en-US" b="1" dirty="0" smtClean="0">
                <a:latin typeface="Arial" pitchFamily="34" charset="0"/>
                <a:cs typeface="Arial" pitchFamily="34" charset="0"/>
              </a:rPr>
              <a:t> growth of </a:t>
            </a:r>
            <a:r>
              <a:rPr lang="en-GB" altLang="en-US" b="1" u="sng" dirty="0" smtClean="0">
                <a:latin typeface="Arial" pitchFamily="34" charset="0"/>
                <a:cs typeface="Arial" pitchFamily="34" charset="0"/>
              </a:rPr>
              <a:t>secondary</a:t>
            </a:r>
            <a:r>
              <a:rPr lang="en-GB" altLang="en-US" b="1" dirty="0" smtClean="0">
                <a:latin typeface="Arial" pitchFamily="34" charset="0"/>
                <a:cs typeface="Arial" pitchFamily="34" charset="0"/>
              </a:rPr>
              <a:t> scrub and woodland around ponds is significantly damaging the biodiversity of high quality ponds </a:t>
            </a:r>
            <a:r>
              <a:rPr lang="en-GB" altLang="en-US" dirty="0" smtClean="0">
                <a:latin typeface="Arial" pitchFamily="34" charset="0"/>
                <a:cs typeface="Arial" pitchFamily="34" charset="0"/>
              </a:rPr>
              <a:t>(supports our organisational view about the need to distinguish between </a:t>
            </a:r>
            <a:r>
              <a:rPr lang="en-GB" altLang="en-US" i="1" dirty="0" smtClean="0">
                <a:latin typeface="Arial" pitchFamily="34" charset="0"/>
                <a:cs typeface="Arial" pitchFamily="34" charset="0"/>
              </a:rPr>
              <a:t>new</a:t>
            </a:r>
            <a:r>
              <a:rPr lang="en-GB" altLang="en-US" dirty="0" smtClean="0">
                <a:latin typeface="Arial" pitchFamily="34" charset="0"/>
                <a:cs typeface="Arial" pitchFamily="34" charset="0"/>
              </a:rPr>
              <a:t> tree growth which is often damaging, and ponds in </a:t>
            </a:r>
            <a:r>
              <a:rPr lang="en-GB" altLang="en-US" i="1" dirty="0" smtClean="0">
                <a:latin typeface="Arial" pitchFamily="34" charset="0"/>
                <a:cs typeface="Arial" pitchFamily="34" charset="0"/>
              </a:rPr>
              <a:t>old</a:t>
            </a:r>
            <a:r>
              <a:rPr lang="en-GB" altLang="en-US" dirty="0" smtClean="0">
                <a:latin typeface="Arial" pitchFamily="34" charset="0"/>
                <a:cs typeface="Arial" pitchFamily="34" charset="0"/>
              </a:rPr>
              <a:t> woodland and on old hedge-lines,  which can have important species and need care/survey before management)</a:t>
            </a:r>
            <a:endParaRPr lang="en-GB" altLang="en-US" dirty="0">
              <a:latin typeface="Arial" pitchFamily="34" charset="0"/>
              <a:cs typeface="Arial" pitchFamily="34" charset="0"/>
            </a:endParaRPr>
          </a:p>
          <a:p>
            <a:pPr marL="6350" indent="-6350">
              <a:defRPr/>
            </a:pPr>
            <a:endParaRPr lang="en-GB" altLang="en-US" dirty="0" smtClean="0">
              <a:latin typeface="Arial" pitchFamily="34" charset="0"/>
              <a:cs typeface="Arial" pitchFamily="34" charset="0"/>
            </a:endParaRPr>
          </a:p>
          <a:p>
            <a:pPr marL="6350" indent="-6350">
              <a:defRPr/>
            </a:pPr>
            <a:endParaRPr lang="en-GB" altLang="en-US" dirty="0" smtClean="0">
              <a:latin typeface="Arial" pitchFamily="34" charset="0"/>
              <a:cs typeface="Arial" pitchFamily="34" charset="0"/>
            </a:endParaRPr>
          </a:p>
          <a:p>
            <a:pPr marL="6350" indent="-6350">
              <a:defRPr/>
            </a:pPr>
            <a:endParaRPr lang="en-GB" altLang="en-US" dirty="0">
              <a:latin typeface="Arial" pitchFamily="34" charset="0"/>
              <a:cs typeface="Arial" pitchFamily="34" charset="0"/>
            </a:endParaRPr>
          </a:p>
          <a:p>
            <a:pPr marL="6350" indent="-6350">
              <a:defRPr/>
            </a:pPr>
            <a:endParaRPr lang="en-GB" altLang="en-US" dirty="0">
              <a:latin typeface="Arial" pitchFamily="34" charset="0"/>
              <a:cs typeface="Arial"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6940" y="1835149"/>
            <a:ext cx="3190139" cy="2392605"/>
          </a:xfrm>
          <a:prstGeom prst="rect">
            <a:avLst/>
          </a:prstGeom>
          <a:ln>
            <a:solidFill>
              <a:schemeClr val="bg1">
                <a:lumMod val="75000"/>
              </a:schemeClr>
            </a:solidFill>
          </a:ln>
        </p:spPr>
      </p:pic>
    </p:spTree>
    <p:extLst>
      <p:ext uri="{BB962C8B-B14F-4D97-AF65-F5344CB8AC3E}">
        <p14:creationId xmlns:p14="http://schemas.microsoft.com/office/powerpoint/2010/main" val="858632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316807" y="94524"/>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a:solidFill>
                  <a:srgbClr val="005A70"/>
                </a:solidFill>
              </a:rPr>
              <a:t>E</a:t>
            </a:r>
            <a:r>
              <a:rPr lang="en-GB" altLang="en-US" sz="3200" b="1" kern="0" dirty="0" smtClean="0">
                <a:solidFill>
                  <a:srgbClr val="005A70"/>
                </a:solidFill>
              </a:rPr>
              <a:t>xplaining the loss (2)</a:t>
            </a:r>
          </a:p>
        </p:txBody>
      </p:sp>
      <p:sp>
        <p:nvSpPr>
          <p:cNvPr id="8" name="TextBox 7"/>
          <p:cNvSpPr txBox="1"/>
          <p:nvPr/>
        </p:nvSpPr>
        <p:spPr>
          <a:xfrm>
            <a:off x="1283430" y="666556"/>
            <a:ext cx="7220489" cy="1215717"/>
          </a:xfrm>
          <a:prstGeom prst="rect">
            <a:avLst/>
          </a:prstGeom>
          <a:noFill/>
        </p:spPr>
        <p:txBody>
          <a:bodyPr wrap="square">
            <a:spAutoFit/>
          </a:bodyPr>
          <a:lstStyle/>
          <a:p>
            <a:pPr marL="6350" indent="-6350">
              <a:defRPr/>
            </a:pPr>
            <a:r>
              <a:rPr lang="en-GB" altLang="en-US" sz="2800" b="1" dirty="0" smtClean="0">
                <a:latin typeface="Arial" pitchFamily="34" charset="0"/>
                <a:cs typeface="Arial" pitchFamily="34" charset="0"/>
              </a:rPr>
              <a:t>Grazing</a:t>
            </a:r>
          </a:p>
          <a:p>
            <a:pPr marL="6350" indent="-6350">
              <a:defRPr/>
            </a:pPr>
            <a:r>
              <a:rPr lang="en-GB" altLang="en-US" u="sng" dirty="0">
                <a:latin typeface="Arial" pitchFamily="34" charset="0"/>
                <a:cs typeface="Arial" pitchFamily="34" charset="0"/>
              </a:rPr>
              <a:t>1990’s</a:t>
            </a:r>
            <a:r>
              <a:rPr lang="en-GB" altLang="en-US" dirty="0">
                <a:latin typeface="Arial" pitchFamily="34" charset="0"/>
                <a:cs typeface="Arial" pitchFamily="34" charset="0"/>
              </a:rPr>
              <a:t> – no </a:t>
            </a:r>
            <a:r>
              <a:rPr lang="en-GB" altLang="en-US" dirty="0" smtClean="0">
                <a:latin typeface="Arial" pitchFamily="34" charset="0"/>
                <a:cs typeface="Arial" pitchFamily="34" charset="0"/>
              </a:rPr>
              <a:t>relationship seen </a:t>
            </a:r>
            <a:r>
              <a:rPr lang="en-GB" altLang="en-US" dirty="0">
                <a:latin typeface="Arial" pitchFamily="34" charset="0"/>
                <a:cs typeface="Arial" pitchFamily="34" charset="0"/>
              </a:rPr>
              <a:t>between </a:t>
            </a:r>
            <a:r>
              <a:rPr lang="en-GB" altLang="en-US" dirty="0" smtClean="0">
                <a:latin typeface="Arial" pitchFamily="34" charset="0"/>
                <a:cs typeface="Arial" pitchFamily="34" charset="0"/>
              </a:rPr>
              <a:t>grazing and </a:t>
            </a:r>
            <a:r>
              <a:rPr lang="en-GB" altLang="en-US" dirty="0">
                <a:latin typeface="Arial" pitchFamily="34" charset="0"/>
                <a:cs typeface="Arial" pitchFamily="34" charset="0"/>
              </a:rPr>
              <a:t>plant richness</a:t>
            </a:r>
          </a:p>
          <a:p>
            <a:pPr marL="6350" indent="-6350">
              <a:defRPr/>
            </a:pPr>
            <a:r>
              <a:rPr lang="en-GB" altLang="en-US" u="sng" dirty="0">
                <a:latin typeface="Arial" pitchFamily="34" charset="0"/>
                <a:cs typeface="Arial" pitchFamily="34" charset="0"/>
              </a:rPr>
              <a:t>Now</a:t>
            </a:r>
            <a:r>
              <a:rPr lang="en-GB" altLang="en-US" dirty="0">
                <a:latin typeface="Arial" pitchFamily="34" charset="0"/>
                <a:cs typeface="Arial" pitchFamily="34" charset="0"/>
              </a:rPr>
              <a:t> – </a:t>
            </a:r>
            <a:r>
              <a:rPr lang="en-GB" altLang="en-US" dirty="0" smtClean="0">
                <a:latin typeface="Arial" pitchFamily="34" charset="0"/>
                <a:cs typeface="Arial" pitchFamily="34" charset="0"/>
              </a:rPr>
              <a:t>positive </a:t>
            </a:r>
            <a:r>
              <a:rPr lang="en-GB" altLang="en-US" dirty="0">
                <a:latin typeface="Arial" pitchFamily="34" charset="0"/>
                <a:cs typeface="Arial" pitchFamily="34" charset="0"/>
              </a:rPr>
              <a:t>correlation </a:t>
            </a:r>
            <a:r>
              <a:rPr lang="en-GB" altLang="en-US" dirty="0" smtClean="0">
                <a:latin typeface="Arial" pitchFamily="34" charset="0"/>
                <a:cs typeface="Arial" pitchFamily="34" charset="0"/>
              </a:rPr>
              <a:t>between grazing and </a:t>
            </a:r>
            <a:r>
              <a:rPr lang="en-GB" altLang="en-US" dirty="0">
                <a:latin typeface="Arial" pitchFamily="34" charset="0"/>
                <a:cs typeface="Arial" pitchFamily="34" charset="0"/>
              </a:rPr>
              <a:t>plant richness</a:t>
            </a:r>
          </a:p>
          <a:p>
            <a:pPr marL="6350" indent="-6350">
              <a:defRPr/>
            </a:pPr>
            <a:endParaRPr lang="en-GB" altLang="en-US" sz="900" dirty="0">
              <a:latin typeface="Arial" pitchFamily="34" charset="0"/>
              <a:cs typeface="Arial" pitchFamily="34" charset="0"/>
            </a:endParaRPr>
          </a:p>
        </p:txBody>
      </p:sp>
      <p:sp>
        <p:nvSpPr>
          <p:cNvPr id="2" name="Rectangle 1"/>
          <p:cNvSpPr/>
          <p:nvPr/>
        </p:nvSpPr>
        <p:spPr>
          <a:xfrm>
            <a:off x="1283430" y="1675380"/>
            <a:ext cx="5705198" cy="3970318"/>
          </a:xfrm>
          <a:prstGeom prst="rect">
            <a:avLst/>
          </a:prstGeom>
        </p:spPr>
        <p:txBody>
          <a:bodyPr wrap="square">
            <a:spAutoFit/>
          </a:bodyPr>
          <a:lstStyle/>
          <a:p>
            <a:pPr marL="6350" indent="-6350">
              <a:defRPr/>
            </a:pPr>
            <a:r>
              <a:rPr lang="en-GB" dirty="0"/>
              <a:t>Greater </a:t>
            </a:r>
            <a:r>
              <a:rPr lang="en-GB" u="sng" dirty="0"/>
              <a:t>loss</a:t>
            </a:r>
            <a:r>
              <a:rPr lang="en-GB" dirty="0"/>
              <a:t> of plant species if ponds </a:t>
            </a:r>
            <a:r>
              <a:rPr lang="en-GB" dirty="0" smtClean="0"/>
              <a:t>were </a:t>
            </a:r>
            <a:r>
              <a:rPr lang="en-GB" u="sng" dirty="0"/>
              <a:t>not</a:t>
            </a:r>
            <a:r>
              <a:rPr lang="en-GB" dirty="0"/>
              <a:t> grazed (conversely, that ponds benefitted/were protected </a:t>
            </a:r>
            <a:r>
              <a:rPr lang="en-GB" dirty="0" smtClean="0"/>
              <a:t> from </a:t>
            </a:r>
            <a:r>
              <a:rPr lang="en-GB" dirty="0"/>
              <a:t>plant </a:t>
            </a:r>
            <a:r>
              <a:rPr lang="en-GB" dirty="0" smtClean="0"/>
              <a:t>loss, </a:t>
            </a:r>
            <a:r>
              <a:rPr lang="en-GB" dirty="0"/>
              <a:t>if they were grazed). </a:t>
            </a:r>
          </a:p>
          <a:p>
            <a:pPr marL="6350" indent="-6350">
              <a:defRPr/>
            </a:pPr>
            <a:endParaRPr lang="en-GB" sz="900" dirty="0"/>
          </a:p>
          <a:p>
            <a:pPr marL="6350" indent="-6350">
              <a:defRPr/>
            </a:pPr>
            <a:r>
              <a:rPr lang="en-GB" dirty="0"/>
              <a:t>No evidence that any </a:t>
            </a:r>
            <a:r>
              <a:rPr lang="en-GB" i="1" dirty="0"/>
              <a:t>particular</a:t>
            </a:r>
            <a:r>
              <a:rPr lang="en-GB" dirty="0"/>
              <a:t> grazing </a:t>
            </a:r>
            <a:r>
              <a:rPr lang="en-GB" dirty="0" smtClean="0"/>
              <a:t>regime </a:t>
            </a:r>
            <a:r>
              <a:rPr lang="en-GB" dirty="0"/>
              <a:t>was better: </a:t>
            </a:r>
            <a:r>
              <a:rPr lang="en-GB" dirty="0" smtClean="0"/>
              <a:t>(</a:t>
            </a:r>
            <a:r>
              <a:rPr lang="en-GB" dirty="0" err="1"/>
              <a:t>i</a:t>
            </a:r>
            <a:r>
              <a:rPr lang="en-GB" dirty="0"/>
              <a:t>) by </a:t>
            </a:r>
            <a:r>
              <a:rPr lang="en-GB" dirty="0" smtClean="0"/>
              <a:t>cattle/horses (sheep), </a:t>
            </a:r>
            <a:r>
              <a:rPr lang="en-GB" dirty="0"/>
              <a:t>(ii) if grazing was </a:t>
            </a:r>
            <a:r>
              <a:rPr lang="en-GB" dirty="0" smtClean="0"/>
              <a:t>heavier/lighter</a:t>
            </a:r>
            <a:r>
              <a:rPr lang="en-GB" dirty="0"/>
              <a:t>, or (iii) if </a:t>
            </a:r>
            <a:r>
              <a:rPr lang="en-GB" dirty="0" smtClean="0"/>
              <a:t>more/less </a:t>
            </a:r>
            <a:r>
              <a:rPr lang="en-GB" dirty="0"/>
              <a:t>of the pond was grazed.</a:t>
            </a:r>
          </a:p>
          <a:p>
            <a:pPr marL="6350" indent="-6350">
              <a:defRPr/>
            </a:pPr>
            <a:endParaRPr lang="en-GB" sz="900" dirty="0"/>
          </a:p>
          <a:p>
            <a:pPr marL="6350" indent="-6350">
              <a:defRPr/>
            </a:pPr>
            <a:r>
              <a:rPr lang="en-GB" dirty="0"/>
              <a:t>– just that </a:t>
            </a:r>
            <a:r>
              <a:rPr lang="en-GB" dirty="0" smtClean="0"/>
              <a:t>if ponds </a:t>
            </a:r>
            <a:r>
              <a:rPr lang="en-GB" dirty="0"/>
              <a:t>that were grazed in some way </a:t>
            </a:r>
            <a:r>
              <a:rPr lang="en-GB" dirty="0" smtClean="0"/>
              <a:t>this maintained </a:t>
            </a:r>
            <a:r>
              <a:rPr lang="en-GB" dirty="0"/>
              <a:t>their richness better than </a:t>
            </a:r>
            <a:r>
              <a:rPr lang="en-GB" dirty="0" err="1"/>
              <a:t>ungrazed</a:t>
            </a:r>
            <a:r>
              <a:rPr lang="en-GB" dirty="0"/>
              <a:t> ponds. </a:t>
            </a:r>
          </a:p>
          <a:p>
            <a:pPr marL="6350" indent="-6350">
              <a:defRPr/>
            </a:pPr>
            <a:endParaRPr lang="en-GB" sz="900" dirty="0"/>
          </a:p>
          <a:p>
            <a:pPr marL="6350" indent="-6350">
              <a:defRPr/>
            </a:pPr>
            <a:r>
              <a:rPr lang="en-GB" altLang="en-US" dirty="0">
                <a:latin typeface="Arial" pitchFamily="34" charset="0"/>
                <a:cs typeface="Arial" pitchFamily="34" charset="0"/>
              </a:rPr>
              <a:t>In </a:t>
            </a:r>
            <a:r>
              <a:rPr lang="en-GB" altLang="en-US" i="1" u="sng" dirty="0">
                <a:latin typeface="Arial" pitchFamily="34" charset="0"/>
                <a:cs typeface="Arial" pitchFamily="34" charset="0"/>
              </a:rPr>
              <a:t>both</a:t>
            </a:r>
            <a:r>
              <a:rPr lang="en-GB" altLang="en-US" dirty="0">
                <a:latin typeface="Arial" pitchFamily="34" charset="0"/>
                <a:cs typeface="Arial" pitchFamily="34" charset="0"/>
              </a:rPr>
              <a:t> </a:t>
            </a:r>
            <a:r>
              <a:rPr lang="en-GB" altLang="en-US" dirty="0" smtClean="0">
                <a:latin typeface="Arial" pitchFamily="34" charset="0"/>
                <a:cs typeface="Arial" pitchFamily="34" charset="0"/>
              </a:rPr>
              <a:t>surveys ponds </a:t>
            </a:r>
            <a:r>
              <a:rPr lang="en-GB" altLang="en-US" dirty="0">
                <a:latin typeface="Arial" pitchFamily="34" charset="0"/>
                <a:cs typeface="Arial" pitchFamily="34" charset="0"/>
              </a:rPr>
              <a:t>were more likely to have </a:t>
            </a:r>
            <a:r>
              <a:rPr lang="en-GB" altLang="en-US" i="1" u="sng" dirty="0">
                <a:latin typeface="Arial" pitchFamily="34" charset="0"/>
                <a:cs typeface="Arial" pitchFamily="34" charset="0"/>
              </a:rPr>
              <a:t>rare</a:t>
            </a:r>
            <a:r>
              <a:rPr lang="en-GB" altLang="en-US" dirty="0">
                <a:latin typeface="Arial" pitchFamily="34" charset="0"/>
                <a:cs typeface="Arial" pitchFamily="34" charset="0"/>
              </a:rPr>
              <a:t> species if they </a:t>
            </a:r>
            <a:r>
              <a:rPr lang="en-GB" altLang="en-US" u="sng" dirty="0">
                <a:latin typeface="Arial" pitchFamily="34" charset="0"/>
                <a:cs typeface="Arial" pitchFamily="34" charset="0"/>
              </a:rPr>
              <a:t>were</a:t>
            </a:r>
            <a:r>
              <a:rPr lang="en-GB" altLang="en-US" dirty="0">
                <a:latin typeface="Arial" pitchFamily="34" charset="0"/>
                <a:cs typeface="Arial" pitchFamily="34" charset="0"/>
              </a:rPr>
              <a:t> grazed. No </a:t>
            </a:r>
            <a:r>
              <a:rPr lang="en-GB" dirty="0"/>
              <a:t>link between loss of grazing and change in rarity.</a:t>
            </a:r>
          </a:p>
          <a:p>
            <a:pPr marL="6350" indent="-6350">
              <a:defRPr/>
            </a:pPr>
            <a:endParaRPr lang="en-GB" altLang="en-US" sz="900" dirty="0">
              <a:latin typeface="Arial" pitchFamily="34" charset="0"/>
              <a:cs typeface="Arial" pitchFamily="34" charset="0"/>
            </a:endParaRPr>
          </a:p>
        </p:txBody>
      </p:sp>
      <p:sp>
        <p:nvSpPr>
          <p:cNvPr id="3" name="Rectangle 2"/>
          <p:cNvSpPr/>
          <p:nvPr/>
        </p:nvSpPr>
        <p:spPr>
          <a:xfrm>
            <a:off x="1283430" y="5474234"/>
            <a:ext cx="7860570" cy="1200329"/>
          </a:xfrm>
          <a:prstGeom prst="rect">
            <a:avLst/>
          </a:prstGeom>
        </p:spPr>
        <p:txBody>
          <a:bodyPr wrap="square">
            <a:spAutoFit/>
          </a:bodyPr>
          <a:lstStyle/>
          <a:p>
            <a:pPr marL="6350" indent="-6350">
              <a:defRPr/>
            </a:pPr>
            <a:r>
              <a:rPr lang="en-GB" altLang="en-US" b="1" u="sng" dirty="0">
                <a:latin typeface="Arial" pitchFamily="34" charset="0"/>
                <a:cs typeface="Arial" pitchFamily="34" charset="0"/>
              </a:rPr>
              <a:t>Implication</a:t>
            </a:r>
          </a:p>
          <a:p>
            <a:pPr marL="6350" indent="-6350">
              <a:defRPr/>
            </a:pPr>
            <a:r>
              <a:rPr lang="en-GB" altLang="en-US" b="1" dirty="0">
                <a:latin typeface="Arial" pitchFamily="34" charset="0"/>
                <a:cs typeface="Arial" pitchFamily="34" charset="0"/>
              </a:rPr>
              <a:t>Grazing can maintain rare plants at ponds. </a:t>
            </a:r>
            <a:r>
              <a:rPr lang="en-GB" altLang="en-US" b="1" dirty="0" smtClean="0">
                <a:latin typeface="Arial" pitchFamily="34" charset="0"/>
                <a:cs typeface="Arial" pitchFamily="34" charset="0"/>
              </a:rPr>
              <a:t>Decline in </a:t>
            </a:r>
            <a:r>
              <a:rPr lang="en-GB" altLang="en-US" b="1" dirty="0">
                <a:latin typeface="Arial" pitchFamily="34" charset="0"/>
                <a:cs typeface="Arial" pitchFamily="34" charset="0"/>
              </a:rPr>
              <a:t>grazing around ponds </a:t>
            </a:r>
            <a:r>
              <a:rPr lang="en-GB" altLang="en-US" b="1" dirty="0" smtClean="0">
                <a:latin typeface="Arial" pitchFamily="34" charset="0"/>
                <a:cs typeface="Arial" pitchFamily="34" charset="0"/>
              </a:rPr>
              <a:t>is likely damage </a:t>
            </a:r>
            <a:r>
              <a:rPr lang="en-GB" altLang="en-US" b="1" dirty="0">
                <a:latin typeface="Arial" pitchFamily="34" charset="0"/>
                <a:cs typeface="Arial" pitchFamily="34" charset="0"/>
              </a:rPr>
              <a:t>their richness </a:t>
            </a:r>
            <a:r>
              <a:rPr lang="en-GB" altLang="en-US" b="1" dirty="0" smtClean="0">
                <a:latin typeface="Arial" pitchFamily="34" charset="0"/>
                <a:cs typeface="Arial" pitchFamily="34" charset="0"/>
              </a:rPr>
              <a:t>(linked to increased </a:t>
            </a:r>
            <a:r>
              <a:rPr lang="en-GB" altLang="en-US" b="1" dirty="0">
                <a:latin typeface="Arial" pitchFamily="34" charset="0"/>
                <a:cs typeface="Arial" pitchFamily="34" charset="0"/>
              </a:rPr>
              <a:t>shade around ponds</a:t>
            </a:r>
            <a:r>
              <a:rPr lang="en-GB" altLang="en-US" b="1" dirty="0" smtClean="0">
                <a:latin typeface="Arial" pitchFamily="34" charset="0"/>
                <a:cs typeface="Arial" pitchFamily="34" charset="0"/>
              </a:rPr>
              <a:t>?) </a:t>
            </a:r>
            <a:r>
              <a:rPr lang="en-GB" altLang="en-US" dirty="0" smtClean="0">
                <a:latin typeface="Arial" pitchFamily="34" charset="0"/>
                <a:cs typeface="Arial" pitchFamily="34" charset="0"/>
              </a:rPr>
              <a:t>Supports our view about importance of grazing.</a:t>
            </a:r>
            <a:endParaRPr lang="en-GB" altLang="en-US" dirty="0">
              <a:latin typeface="Arial" pitchFamily="34" charset="0"/>
              <a:cs typeface="Arial" pitchFamily="34" charset="0"/>
            </a:endParaRPr>
          </a:p>
        </p:txBody>
      </p:sp>
      <p:pic>
        <p:nvPicPr>
          <p:cNvPr id="9"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15262"/>
          <a:stretch/>
        </p:blipFill>
        <p:spPr bwMode="auto">
          <a:xfrm>
            <a:off x="6960197" y="1959829"/>
            <a:ext cx="1833366" cy="1165168"/>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5764" b="10635"/>
          <a:stretch/>
        </p:blipFill>
        <p:spPr>
          <a:xfrm>
            <a:off x="6973260" y="3237982"/>
            <a:ext cx="1833366" cy="1149533"/>
          </a:xfrm>
          <a:prstGeom prst="rect">
            <a:avLst/>
          </a:prstGeom>
          <a:ln>
            <a:solidFill>
              <a:schemeClr val="bg1">
                <a:lumMod val="75000"/>
              </a:schemeClr>
            </a:solidFill>
          </a:ln>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b="14563"/>
          <a:stretch/>
        </p:blipFill>
        <p:spPr>
          <a:xfrm>
            <a:off x="6973260" y="4500500"/>
            <a:ext cx="1833366" cy="1174780"/>
          </a:xfrm>
          <a:prstGeom prst="rect">
            <a:avLst/>
          </a:prstGeom>
          <a:ln>
            <a:solidFill>
              <a:schemeClr val="bg1">
                <a:lumMod val="85000"/>
              </a:schemeClr>
            </a:solidFill>
          </a:ln>
        </p:spPr>
      </p:pic>
    </p:spTree>
    <p:extLst>
      <p:ext uri="{BB962C8B-B14F-4D97-AF65-F5344CB8AC3E}">
        <p14:creationId xmlns:p14="http://schemas.microsoft.com/office/powerpoint/2010/main" val="2490041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290681" y="73008"/>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a:solidFill>
                  <a:srgbClr val="005A70"/>
                </a:solidFill>
              </a:rPr>
              <a:t>E</a:t>
            </a:r>
            <a:r>
              <a:rPr lang="en-GB" altLang="en-US" sz="3200" b="1" kern="0" dirty="0" smtClean="0">
                <a:solidFill>
                  <a:srgbClr val="005A70"/>
                </a:solidFill>
              </a:rPr>
              <a:t>xplaining the loss (3)</a:t>
            </a:r>
          </a:p>
        </p:txBody>
      </p:sp>
      <p:sp>
        <p:nvSpPr>
          <p:cNvPr id="8" name="TextBox 7"/>
          <p:cNvSpPr txBox="1"/>
          <p:nvPr/>
        </p:nvSpPr>
        <p:spPr>
          <a:xfrm>
            <a:off x="1283430" y="666556"/>
            <a:ext cx="7220489" cy="523220"/>
          </a:xfrm>
          <a:prstGeom prst="rect">
            <a:avLst/>
          </a:prstGeom>
          <a:noFill/>
        </p:spPr>
        <p:txBody>
          <a:bodyPr wrap="square">
            <a:spAutoFit/>
          </a:bodyPr>
          <a:lstStyle/>
          <a:p>
            <a:pPr marL="6350" indent="-6350">
              <a:defRPr/>
            </a:pPr>
            <a:r>
              <a:rPr lang="en-GB" altLang="en-US" sz="2800" b="1" dirty="0" smtClean="0">
                <a:latin typeface="Arial" pitchFamily="34" charset="0"/>
                <a:cs typeface="Arial" pitchFamily="34" charset="0"/>
              </a:rPr>
              <a:t>Land use</a:t>
            </a:r>
          </a:p>
        </p:txBody>
      </p:sp>
      <p:sp>
        <p:nvSpPr>
          <p:cNvPr id="2" name="Rectangle 1"/>
          <p:cNvSpPr/>
          <p:nvPr/>
        </p:nvSpPr>
        <p:spPr>
          <a:xfrm>
            <a:off x="1268060" y="1100178"/>
            <a:ext cx="7719185" cy="2446824"/>
          </a:xfrm>
          <a:prstGeom prst="rect">
            <a:avLst/>
          </a:prstGeom>
        </p:spPr>
        <p:txBody>
          <a:bodyPr wrap="square">
            <a:spAutoFit/>
          </a:bodyPr>
          <a:lstStyle/>
          <a:p>
            <a:pPr marL="6350" indent="-6350">
              <a:defRPr/>
            </a:pPr>
            <a:r>
              <a:rPr lang="en-GB" dirty="0" smtClean="0"/>
              <a:t>Since these are </a:t>
            </a:r>
            <a:r>
              <a:rPr lang="en-GB" b="1" dirty="0" smtClean="0"/>
              <a:t>all</a:t>
            </a:r>
            <a:r>
              <a:rPr lang="en-GB" dirty="0" smtClean="0"/>
              <a:t> ponds located in semi-natural areas – you might assume that the surrounding </a:t>
            </a:r>
            <a:r>
              <a:rPr lang="en-GB" dirty="0" err="1" smtClean="0"/>
              <a:t>landuse</a:t>
            </a:r>
            <a:r>
              <a:rPr lang="en-GB" dirty="0" smtClean="0"/>
              <a:t> wouldn’t have much effect on pond quality – but in fact that’s not right…..</a:t>
            </a:r>
          </a:p>
          <a:p>
            <a:pPr marL="6350" indent="-6350">
              <a:defRPr/>
            </a:pPr>
            <a:endParaRPr lang="en-GB" sz="500" dirty="0"/>
          </a:p>
          <a:p>
            <a:pPr marL="6350" indent="-6350">
              <a:defRPr/>
            </a:pPr>
            <a:r>
              <a:rPr lang="en-GB" b="1" dirty="0" smtClean="0"/>
              <a:t> Larger reserves were better:</a:t>
            </a:r>
          </a:p>
          <a:p>
            <a:pPr marL="274638" indent="-274638">
              <a:defRPr/>
            </a:pPr>
            <a:r>
              <a:rPr lang="en-GB" dirty="0" smtClean="0"/>
              <a:t>- 	Sites were more likely </a:t>
            </a:r>
            <a:r>
              <a:rPr lang="en-GB" dirty="0"/>
              <a:t>to </a:t>
            </a:r>
            <a:r>
              <a:rPr lang="en-GB" dirty="0" smtClean="0"/>
              <a:t>retain plants and rare plants species </a:t>
            </a:r>
            <a:r>
              <a:rPr lang="en-GB" dirty="0"/>
              <a:t>if they </a:t>
            </a:r>
            <a:r>
              <a:rPr lang="en-GB" dirty="0" smtClean="0"/>
              <a:t>were </a:t>
            </a:r>
            <a:r>
              <a:rPr lang="en-GB" b="1" dirty="0"/>
              <a:t>located in extensive semi natural areas</a:t>
            </a:r>
            <a:r>
              <a:rPr lang="en-GB" dirty="0"/>
              <a:t> e.g. </a:t>
            </a:r>
            <a:r>
              <a:rPr lang="en-GB" dirty="0" smtClean="0"/>
              <a:t>in larger </a:t>
            </a:r>
            <a:r>
              <a:rPr lang="en-GB" dirty="0"/>
              <a:t>and </a:t>
            </a:r>
            <a:r>
              <a:rPr lang="en-GB" dirty="0" smtClean="0"/>
              <a:t>more extensive </a:t>
            </a:r>
            <a:r>
              <a:rPr lang="en-GB" dirty="0"/>
              <a:t>nature </a:t>
            </a:r>
            <a:r>
              <a:rPr lang="en-GB" dirty="0" smtClean="0"/>
              <a:t>reserves.</a:t>
            </a:r>
          </a:p>
          <a:p>
            <a:pPr marL="6350" indent="-6350">
              <a:defRPr/>
            </a:pPr>
            <a:endParaRPr lang="en-GB" sz="900" dirty="0"/>
          </a:p>
          <a:p>
            <a:pPr>
              <a:defRPr/>
            </a:pPr>
            <a:endParaRPr lang="en-GB" sz="900" dirty="0" smtClean="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3830" y="3540026"/>
            <a:ext cx="2543415" cy="2046141"/>
          </a:xfrm>
          <a:prstGeom prst="rect">
            <a:avLst/>
          </a:prstGeom>
          <a:ln>
            <a:solidFill>
              <a:schemeClr val="bg1">
                <a:lumMod val="75000"/>
              </a:schemeClr>
            </a:solidFill>
          </a:ln>
        </p:spPr>
      </p:pic>
      <p:sp>
        <p:nvSpPr>
          <p:cNvPr id="5" name="Rectangle 4"/>
          <p:cNvSpPr/>
          <p:nvPr/>
        </p:nvSpPr>
        <p:spPr>
          <a:xfrm>
            <a:off x="1283430" y="3192261"/>
            <a:ext cx="7964489" cy="2308324"/>
          </a:xfrm>
          <a:prstGeom prst="rect">
            <a:avLst/>
          </a:prstGeom>
        </p:spPr>
        <p:txBody>
          <a:bodyPr wrap="square">
            <a:spAutoFit/>
          </a:bodyPr>
          <a:lstStyle/>
          <a:p>
            <a:pPr>
              <a:defRPr/>
            </a:pPr>
            <a:r>
              <a:rPr lang="en-GB" b="1" dirty="0"/>
              <a:t>Ponds are better located within, rather than at the edge of, reserves</a:t>
            </a:r>
          </a:p>
          <a:p>
            <a:pPr marL="285750" indent="-285750">
              <a:buFontTx/>
              <a:buChar char="-"/>
              <a:defRPr/>
            </a:pPr>
            <a:r>
              <a:rPr lang="en-GB" dirty="0"/>
              <a:t>It was generally better for ponds to be </a:t>
            </a:r>
            <a:r>
              <a:rPr lang="en-GB" dirty="0" smtClean="0"/>
              <a:t>located</a:t>
            </a:r>
          </a:p>
          <a:p>
            <a:pPr marL="268288">
              <a:defRPr/>
            </a:pPr>
            <a:r>
              <a:rPr lang="en-GB" dirty="0" smtClean="0"/>
              <a:t> </a:t>
            </a:r>
            <a:r>
              <a:rPr lang="en-GB" dirty="0"/>
              <a:t>in undisturbed areas deeper within reserves </a:t>
            </a:r>
            <a:endParaRPr lang="en-GB" dirty="0" smtClean="0"/>
          </a:p>
          <a:p>
            <a:pPr marL="268288">
              <a:defRPr/>
            </a:pPr>
            <a:r>
              <a:rPr lang="en-GB" dirty="0"/>
              <a:t> </a:t>
            </a:r>
            <a:r>
              <a:rPr lang="en-GB" dirty="0" smtClean="0"/>
              <a:t>rather </a:t>
            </a:r>
            <a:r>
              <a:rPr lang="en-GB" dirty="0"/>
              <a:t>than at their edge. </a:t>
            </a:r>
          </a:p>
          <a:p>
            <a:pPr marL="285750" indent="-285750">
              <a:buFontTx/>
              <a:buChar char="-"/>
              <a:defRPr/>
            </a:pPr>
            <a:r>
              <a:rPr lang="en-GB" dirty="0"/>
              <a:t>Conversely, ponds were more likely to loose </a:t>
            </a:r>
            <a:endParaRPr lang="en-GB" dirty="0" smtClean="0"/>
          </a:p>
          <a:p>
            <a:pPr marL="268288">
              <a:defRPr/>
            </a:pPr>
            <a:r>
              <a:rPr lang="en-GB" dirty="0" smtClean="0"/>
              <a:t>species </a:t>
            </a:r>
            <a:r>
              <a:rPr lang="en-GB" dirty="0"/>
              <a:t>and rare species if there was </a:t>
            </a:r>
            <a:endParaRPr lang="en-GB" i="1" dirty="0" smtClean="0"/>
          </a:p>
          <a:p>
            <a:pPr marL="268288">
              <a:defRPr/>
            </a:pPr>
            <a:r>
              <a:rPr lang="en-GB" i="1" dirty="0"/>
              <a:t>i</a:t>
            </a:r>
            <a:r>
              <a:rPr lang="en-GB" i="1" dirty="0" smtClean="0"/>
              <a:t>ntensive </a:t>
            </a:r>
            <a:r>
              <a:rPr lang="en-GB" i="1" dirty="0"/>
              <a:t>land use – particularly urban areas </a:t>
            </a:r>
            <a:endParaRPr lang="en-GB" i="1" dirty="0" smtClean="0"/>
          </a:p>
          <a:p>
            <a:pPr marL="268288">
              <a:defRPr/>
            </a:pPr>
            <a:r>
              <a:rPr lang="en-GB" dirty="0" smtClean="0"/>
              <a:t>(</a:t>
            </a:r>
            <a:r>
              <a:rPr lang="en-GB" dirty="0"/>
              <a:t>including roads) within 100m. </a:t>
            </a:r>
          </a:p>
        </p:txBody>
      </p:sp>
      <p:sp>
        <p:nvSpPr>
          <p:cNvPr id="6" name="Rectangle 5"/>
          <p:cNvSpPr/>
          <p:nvPr/>
        </p:nvSpPr>
        <p:spPr>
          <a:xfrm>
            <a:off x="1356608" y="5555589"/>
            <a:ext cx="7630637" cy="1200329"/>
          </a:xfrm>
          <a:prstGeom prst="rect">
            <a:avLst/>
          </a:prstGeom>
        </p:spPr>
        <p:txBody>
          <a:bodyPr wrap="square">
            <a:spAutoFit/>
          </a:bodyPr>
          <a:lstStyle/>
          <a:p>
            <a:pPr>
              <a:defRPr/>
            </a:pPr>
            <a:r>
              <a:rPr lang="en-GB" b="1" dirty="0"/>
              <a:t>Pond richness declined more in the south than the </a:t>
            </a:r>
            <a:r>
              <a:rPr lang="en-GB" b="1" dirty="0" smtClean="0"/>
              <a:t>north</a:t>
            </a:r>
          </a:p>
          <a:p>
            <a:pPr>
              <a:defRPr/>
            </a:pPr>
            <a:r>
              <a:rPr lang="en-GB" dirty="0" smtClean="0"/>
              <a:t>- it’s probably safe to assume this is an effect of extinction debt: the area  of high quality semi-natural wetlands, and hence sources of recolonising seeds and spores, is far lower in the south than the north.</a:t>
            </a:r>
            <a:endParaRPr lang="en-GB" dirty="0"/>
          </a:p>
        </p:txBody>
      </p:sp>
    </p:spTree>
    <p:extLst>
      <p:ext uri="{BB962C8B-B14F-4D97-AF65-F5344CB8AC3E}">
        <p14:creationId xmlns:p14="http://schemas.microsoft.com/office/powerpoint/2010/main" val="377750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290681" y="94524"/>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a:solidFill>
                  <a:srgbClr val="005A70"/>
                </a:solidFill>
              </a:rPr>
              <a:t>E</a:t>
            </a:r>
            <a:r>
              <a:rPr lang="en-GB" altLang="en-US" sz="3200" b="1" kern="0" dirty="0" smtClean="0">
                <a:solidFill>
                  <a:srgbClr val="005A70"/>
                </a:solidFill>
              </a:rPr>
              <a:t>xplaining the loss (4)</a:t>
            </a:r>
          </a:p>
        </p:txBody>
      </p:sp>
      <p:sp>
        <p:nvSpPr>
          <p:cNvPr id="8" name="TextBox 7"/>
          <p:cNvSpPr txBox="1"/>
          <p:nvPr/>
        </p:nvSpPr>
        <p:spPr>
          <a:xfrm>
            <a:off x="1260859" y="820765"/>
            <a:ext cx="7220489" cy="523220"/>
          </a:xfrm>
          <a:prstGeom prst="rect">
            <a:avLst/>
          </a:prstGeom>
          <a:noFill/>
        </p:spPr>
        <p:txBody>
          <a:bodyPr wrap="square">
            <a:spAutoFit/>
          </a:bodyPr>
          <a:lstStyle/>
          <a:p>
            <a:pPr marL="6350" indent="-6350">
              <a:defRPr/>
            </a:pPr>
            <a:r>
              <a:rPr lang="en-GB" altLang="en-US" sz="2800" b="1" dirty="0" smtClean="0">
                <a:latin typeface="Arial" pitchFamily="34" charset="0"/>
                <a:cs typeface="Arial" pitchFamily="34" charset="0"/>
              </a:rPr>
              <a:t>Wetland land use</a:t>
            </a:r>
          </a:p>
        </p:txBody>
      </p:sp>
      <p:sp>
        <p:nvSpPr>
          <p:cNvPr id="2" name="Rectangle 1"/>
          <p:cNvSpPr/>
          <p:nvPr/>
        </p:nvSpPr>
        <p:spPr>
          <a:xfrm>
            <a:off x="1290681" y="956755"/>
            <a:ext cx="7719185" cy="4431983"/>
          </a:xfrm>
          <a:prstGeom prst="rect">
            <a:avLst/>
          </a:prstGeom>
        </p:spPr>
        <p:txBody>
          <a:bodyPr wrap="square">
            <a:spAutoFit/>
          </a:bodyPr>
          <a:lstStyle/>
          <a:p>
            <a:pPr>
              <a:defRPr/>
            </a:pPr>
            <a:endParaRPr lang="en-GB" sz="900" dirty="0" smtClean="0"/>
          </a:p>
          <a:p>
            <a:pPr marL="171450" indent="-171450">
              <a:buFontTx/>
              <a:buChar char="-"/>
              <a:defRPr/>
            </a:pPr>
            <a:endParaRPr lang="en-GB" sz="900" dirty="0"/>
          </a:p>
          <a:p>
            <a:pPr marL="171450" indent="-171450">
              <a:buFontTx/>
              <a:buChar char="-"/>
              <a:defRPr/>
            </a:pPr>
            <a:r>
              <a:rPr lang="en-GB" dirty="0" smtClean="0"/>
              <a:t>Ponds were less </a:t>
            </a:r>
            <a:r>
              <a:rPr lang="en-GB" dirty="0"/>
              <a:t>likely to lose </a:t>
            </a:r>
            <a:r>
              <a:rPr lang="en-GB" dirty="0" smtClean="0"/>
              <a:t>marginal and submerged species </a:t>
            </a:r>
            <a:r>
              <a:rPr lang="en-GB" dirty="0"/>
              <a:t>if they are located in an area with </a:t>
            </a:r>
            <a:r>
              <a:rPr lang="en-GB" b="1" dirty="0"/>
              <a:t>substantial </a:t>
            </a:r>
            <a:r>
              <a:rPr lang="en-GB" b="1" dirty="0" smtClean="0"/>
              <a:t>numbers of waterbodies and/or wetland areas nearby.</a:t>
            </a:r>
          </a:p>
          <a:p>
            <a:pPr marL="171450" indent="-171450">
              <a:buFontTx/>
              <a:buChar char="-"/>
              <a:defRPr/>
            </a:pPr>
            <a:endParaRPr lang="en-GB" sz="900" dirty="0" smtClean="0"/>
          </a:p>
          <a:p>
            <a:pPr marL="171450" indent="-171450">
              <a:buFontTx/>
              <a:buChar char="-"/>
              <a:defRPr/>
            </a:pPr>
            <a:r>
              <a:rPr lang="en-GB" b="1" dirty="0" smtClean="0"/>
              <a:t>Decline </a:t>
            </a:r>
            <a:r>
              <a:rPr lang="en-GB" dirty="0" smtClean="0"/>
              <a:t>in the proportion of </a:t>
            </a:r>
            <a:r>
              <a:rPr lang="en-GB" b="1" dirty="0" smtClean="0"/>
              <a:t>waterbodies and wetlands </a:t>
            </a:r>
            <a:r>
              <a:rPr lang="en-GB" b="1" dirty="0" smtClean="0"/>
              <a:t>within </a:t>
            </a:r>
            <a:r>
              <a:rPr lang="en-GB" b="1" dirty="0"/>
              <a:t>100m </a:t>
            </a:r>
            <a:r>
              <a:rPr lang="en-GB" b="1" dirty="0" smtClean="0"/>
              <a:t>of ponds </a:t>
            </a:r>
            <a:r>
              <a:rPr lang="en-GB" dirty="0"/>
              <a:t>was </a:t>
            </a:r>
            <a:r>
              <a:rPr lang="en-GB" dirty="0" smtClean="0"/>
              <a:t>also correlated </a:t>
            </a:r>
            <a:r>
              <a:rPr lang="en-GB" dirty="0"/>
              <a:t>with </a:t>
            </a:r>
            <a:r>
              <a:rPr lang="en-GB" b="1" dirty="0" smtClean="0"/>
              <a:t>greater loss </a:t>
            </a:r>
            <a:r>
              <a:rPr lang="en-GB" b="1" dirty="0"/>
              <a:t>of red-listed </a:t>
            </a:r>
            <a:r>
              <a:rPr lang="en-GB" b="1" dirty="0" smtClean="0"/>
              <a:t>species.</a:t>
            </a:r>
            <a:endParaRPr lang="en-GB" sz="900" dirty="0" smtClean="0"/>
          </a:p>
          <a:p>
            <a:pPr marL="171450" indent="-171450">
              <a:buFontTx/>
              <a:buChar char="-"/>
              <a:defRPr/>
            </a:pPr>
            <a:endParaRPr lang="en-GB" sz="1200" dirty="0"/>
          </a:p>
          <a:p>
            <a:pPr>
              <a:defRPr/>
            </a:pPr>
            <a:r>
              <a:rPr lang="en-GB" sz="2000" b="1" u="sng" dirty="0" smtClean="0"/>
              <a:t>Implication</a:t>
            </a:r>
          </a:p>
          <a:p>
            <a:pPr>
              <a:defRPr/>
            </a:pPr>
            <a:r>
              <a:rPr lang="en-GB" dirty="0" smtClean="0"/>
              <a:t>This is evidence of the </a:t>
            </a:r>
            <a:r>
              <a:rPr lang="en-GB" b="1" dirty="0" smtClean="0"/>
              <a:t>protective effect of semi-natural land-use and nearby </a:t>
            </a:r>
            <a:r>
              <a:rPr lang="en-GB" b="1" dirty="0" smtClean="0"/>
              <a:t>waterbodies and wetlands </a:t>
            </a:r>
            <a:r>
              <a:rPr lang="en-GB" dirty="0" smtClean="0"/>
              <a:t>and the negative impact of intensification around nature reserves.</a:t>
            </a:r>
          </a:p>
          <a:p>
            <a:pPr>
              <a:defRPr/>
            </a:pPr>
            <a:endParaRPr lang="en-GB" sz="500" dirty="0"/>
          </a:p>
          <a:p>
            <a:pPr>
              <a:defRPr/>
            </a:pPr>
            <a:r>
              <a:rPr lang="en-GB" dirty="0" smtClean="0"/>
              <a:t>It underlines the critical importance of nature reserves, </a:t>
            </a:r>
            <a:r>
              <a:rPr lang="en-GB" dirty="0"/>
              <a:t>semi-natural </a:t>
            </a:r>
            <a:r>
              <a:rPr lang="en-GB" dirty="0" smtClean="0"/>
              <a:t>landscapes and </a:t>
            </a:r>
            <a:r>
              <a:rPr lang="en-GB" dirty="0" smtClean="0"/>
              <a:t>waterbody and wetland </a:t>
            </a:r>
            <a:r>
              <a:rPr lang="en-GB" dirty="0" smtClean="0"/>
              <a:t>networks for protecting high quality ponds and their freshwater biodiversity.</a:t>
            </a:r>
          </a:p>
          <a:p>
            <a:pPr marL="171450" indent="-171450">
              <a:buFontTx/>
              <a:buChar char="-"/>
              <a:defRPr/>
            </a:pPr>
            <a:endParaRPr lang="en-GB"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1329" y="5081375"/>
            <a:ext cx="2282031" cy="1711524"/>
          </a:xfrm>
          <a:prstGeom prst="rect">
            <a:avLst/>
          </a:prstGeom>
          <a:solidFill>
            <a:schemeClr val="bg1">
              <a:lumMod val="85000"/>
            </a:schemeClr>
          </a:solidFill>
          <a:ln>
            <a:solidFill>
              <a:schemeClr val="bg1">
                <a:lumMod val="75000"/>
              </a:schemeClr>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2925" y="5067555"/>
            <a:ext cx="2300459" cy="1725344"/>
          </a:xfrm>
          <a:prstGeom prst="rect">
            <a:avLst/>
          </a:prstGeom>
          <a:ln>
            <a:solidFill>
              <a:schemeClr val="bg1">
                <a:lumMod val="75000"/>
              </a:schemeClr>
            </a:solidFill>
          </a:ln>
        </p:spPr>
      </p:pic>
    </p:spTree>
    <p:extLst>
      <p:ext uri="{BB962C8B-B14F-4D97-AF65-F5344CB8AC3E}">
        <p14:creationId xmlns:p14="http://schemas.microsoft.com/office/powerpoint/2010/main" val="604723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290681" y="94524"/>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a:solidFill>
                  <a:srgbClr val="005A70"/>
                </a:solidFill>
              </a:rPr>
              <a:t>E</a:t>
            </a:r>
            <a:r>
              <a:rPr lang="en-GB" altLang="en-US" sz="3200" b="1" kern="0" dirty="0" smtClean="0">
                <a:solidFill>
                  <a:srgbClr val="005A70"/>
                </a:solidFill>
              </a:rPr>
              <a:t>xplaining the loss (5)</a:t>
            </a:r>
          </a:p>
        </p:txBody>
      </p:sp>
      <p:sp>
        <p:nvSpPr>
          <p:cNvPr id="8" name="TextBox 7"/>
          <p:cNvSpPr txBox="1"/>
          <p:nvPr/>
        </p:nvSpPr>
        <p:spPr>
          <a:xfrm>
            <a:off x="1283430" y="809165"/>
            <a:ext cx="7220489" cy="523220"/>
          </a:xfrm>
          <a:prstGeom prst="rect">
            <a:avLst/>
          </a:prstGeom>
          <a:noFill/>
        </p:spPr>
        <p:txBody>
          <a:bodyPr wrap="square">
            <a:spAutoFit/>
          </a:bodyPr>
          <a:lstStyle/>
          <a:p>
            <a:pPr marL="6350" indent="-6350">
              <a:defRPr/>
            </a:pPr>
            <a:r>
              <a:rPr lang="en-GB" altLang="en-US" sz="2800" b="1" dirty="0" smtClean="0">
                <a:latin typeface="Arial" pitchFamily="34" charset="0"/>
                <a:cs typeface="Arial" pitchFamily="34" charset="0"/>
              </a:rPr>
              <a:t>A few other things……</a:t>
            </a:r>
          </a:p>
        </p:txBody>
      </p:sp>
      <p:sp>
        <p:nvSpPr>
          <p:cNvPr id="2" name="Rectangle 1"/>
          <p:cNvSpPr/>
          <p:nvPr/>
        </p:nvSpPr>
        <p:spPr>
          <a:xfrm>
            <a:off x="1290681" y="1308112"/>
            <a:ext cx="7719185" cy="5216813"/>
          </a:xfrm>
          <a:prstGeom prst="rect">
            <a:avLst/>
          </a:prstGeom>
        </p:spPr>
        <p:txBody>
          <a:bodyPr wrap="square">
            <a:spAutoFit/>
          </a:bodyPr>
          <a:lstStyle/>
          <a:p>
            <a:r>
              <a:rPr lang="en-GB" b="1" u="sng" dirty="0" smtClean="0"/>
              <a:t>Nutrients</a:t>
            </a:r>
          </a:p>
          <a:p>
            <a:r>
              <a:rPr lang="en-GB" dirty="0" smtClean="0"/>
              <a:t>There </a:t>
            </a:r>
            <a:r>
              <a:rPr lang="en-GB" dirty="0"/>
              <a:t>was a generally negative relationship between </a:t>
            </a:r>
            <a:r>
              <a:rPr lang="en-GB" dirty="0" err="1" smtClean="0"/>
              <a:t>Ellenberg</a:t>
            </a:r>
            <a:r>
              <a:rPr lang="en-GB" dirty="0" smtClean="0"/>
              <a:t> N and </a:t>
            </a:r>
            <a:r>
              <a:rPr lang="en-GB" dirty="0"/>
              <a:t>change in plant richness </a:t>
            </a:r>
            <a:r>
              <a:rPr lang="en-GB" dirty="0" smtClean="0"/>
              <a:t>and rarity – </a:t>
            </a:r>
            <a:r>
              <a:rPr lang="en-GB" dirty="0"/>
              <a:t>so some indication that </a:t>
            </a:r>
            <a:r>
              <a:rPr lang="en-GB" dirty="0" smtClean="0"/>
              <a:t>plant communities were more likely to decline in nutrient </a:t>
            </a:r>
            <a:r>
              <a:rPr lang="en-GB" dirty="0"/>
              <a:t>rich </a:t>
            </a:r>
            <a:r>
              <a:rPr lang="en-GB" dirty="0" smtClean="0"/>
              <a:t>ponds</a:t>
            </a:r>
          </a:p>
          <a:p>
            <a:endParaRPr lang="en-GB" sz="900" dirty="0"/>
          </a:p>
          <a:p>
            <a:r>
              <a:rPr lang="en-GB" b="1" u="sng" dirty="0" smtClean="0"/>
              <a:t>Plant cover</a:t>
            </a:r>
          </a:p>
          <a:p>
            <a:pPr marL="285750" indent="-285750">
              <a:buFontTx/>
              <a:buChar char="-"/>
            </a:pPr>
            <a:r>
              <a:rPr lang="en-GB" dirty="0" smtClean="0"/>
              <a:t>Ponds </a:t>
            </a:r>
            <a:r>
              <a:rPr lang="en-GB" dirty="0"/>
              <a:t>with high and </a:t>
            </a:r>
            <a:r>
              <a:rPr lang="en-GB" i="1" dirty="0"/>
              <a:t>increasing</a:t>
            </a:r>
            <a:r>
              <a:rPr lang="en-GB" dirty="0"/>
              <a:t> cover of free-floating plants (</a:t>
            </a:r>
            <a:r>
              <a:rPr lang="en-GB" dirty="0" smtClean="0"/>
              <a:t>e.g. duckweed</a:t>
            </a:r>
            <a:r>
              <a:rPr lang="en-GB" dirty="0"/>
              <a:t>) </a:t>
            </a:r>
            <a:r>
              <a:rPr lang="en-GB" dirty="0" smtClean="0"/>
              <a:t>correlated with a decline in submerged plant cover (no surprise….)</a:t>
            </a:r>
          </a:p>
          <a:p>
            <a:endParaRPr lang="en-GB" sz="900" dirty="0"/>
          </a:p>
          <a:p>
            <a:pPr marL="285750" indent="-285750">
              <a:buFontTx/>
              <a:buChar char="-"/>
            </a:pPr>
            <a:r>
              <a:rPr lang="en-GB" dirty="0" smtClean="0"/>
              <a:t>Ponds with a </a:t>
            </a:r>
            <a:r>
              <a:rPr lang="en-GB" dirty="0"/>
              <a:t>higher % cover of </a:t>
            </a:r>
            <a:r>
              <a:rPr lang="en-GB" dirty="0" smtClean="0"/>
              <a:t>emergent plants </a:t>
            </a:r>
            <a:r>
              <a:rPr lang="en-GB" dirty="0"/>
              <a:t>were generally better protected against </a:t>
            </a:r>
            <a:r>
              <a:rPr lang="en-GB" dirty="0" smtClean="0"/>
              <a:t>decline of emergent richness (supports our standard view about need for </a:t>
            </a:r>
            <a:r>
              <a:rPr lang="en-GB" i="1" dirty="0" smtClean="0"/>
              <a:t>informed</a:t>
            </a:r>
            <a:r>
              <a:rPr lang="en-GB" dirty="0" smtClean="0"/>
              <a:t> pond management when removing plants from overgrown </a:t>
            </a:r>
            <a:r>
              <a:rPr lang="en-GB" dirty="0" smtClean="0"/>
              <a:t>ponds).</a:t>
            </a:r>
            <a:endParaRPr lang="en-GB" dirty="0" smtClean="0"/>
          </a:p>
          <a:p>
            <a:pPr marL="271463" indent="-271463">
              <a:buFontTx/>
              <a:buChar char="-"/>
            </a:pPr>
            <a:endParaRPr lang="en-GB" sz="900" dirty="0"/>
          </a:p>
          <a:p>
            <a:r>
              <a:rPr lang="en-GB" b="1" u="sng" dirty="0" smtClean="0"/>
              <a:t>Alien plants</a:t>
            </a:r>
            <a:endParaRPr lang="en-GB" b="1" u="sng" dirty="0"/>
          </a:p>
          <a:p>
            <a:r>
              <a:rPr lang="en-GB" dirty="0" smtClean="0"/>
              <a:t>Increase in the number and cover of alien plants was associated with fewer </a:t>
            </a:r>
            <a:r>
              <a:rPr lang="en-GB" i="1" dirty="0" smtClean="0"/>
              <a:t>submerged</a:t>
            </a:r>
            <a:r>
              <a:rPr lang="en-GB" dirty="0" smtClean="0"/>
              <a:t> plant species. This could be a causative effect, or an artefact because alien plants are recorded closer to urban areas.</a:t>
            </a:r>
            <a:endParaRPr lang="en-GB" sz="900" dirty="0" smtClean="0"/>
          </a:p>
          <a:p>
            <a:pPr marL="6350" indent="-6350">
              <a:defRPr/>
            </a:pPr>
            <a:endParaRPr lang="en-GB" sz="900" dirty="0"/>
          </a:p>
          <a:p>
            <a:pPr marL="6350" indent="-6350">
              <a:defRPr/>
            </a:pPr>
            <a:endParaRPr lang="en-GB" altLang="en-US" sz="900" dirty="0">
              <a:latin typeface="Arial" pitchFamily="34" charset="0"/>
              <a:cs typeface="Arial" pitchFamily="34" charset="0"/>
            </a:endParaRPr>
          </a:p>
        </p:txBody>
      </p:sp>
    </p:spTree>
    <p:extLst>
      <p:ext uri="{BB962C8B-B14F-4D97-AF65-F5344CB8AC3E}">
        <p14:creationId xmlns:p14="http://schemas.microsoft.com/office/powerpoint/2010/main" val="3841331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290681" y="94524"/>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smtClean="0">
                <a:solidFill>
                  <a:srgbClr val="005A70"/>
                </a:solidFill>
              </a:rPr>
              <a:t>A couple of examples….</a:t>
            </a:r>
          </a:p>
        </p:txBody>
      </p:sp>
      <p:sp>
        <p:nvSpPr>
          <p:cNvPr id="2" name="Rectangle 1"/>
          <p:cNvSpPr/>
          <p:nvPr/>
        </p:nvSpPr>
        <p:spPr>
          <a:xfrm>
            <a:off x="1283431" y="951774"/>
            <a:ext cx="3393071" cy="1754326"/>
          </a:xfrm>
          <a:prstGeom prst="rect">
            <a:avLst/>
          </a:prstGeom>
        </p:spPr>
        <p:txBody>
          <a:bodyPr wrap="square">
            <a:spAutoFit/>
          </a:bodyPr>
          <a:lstStyle/>
          <a:p>
            <a:r>
              <a:rPr lang="en-GB" b="1" u="sng" dirty="0" err="1" smtClean="0"/>
              <a:t>Otmoor</a:t>
            </a:r>
            <a:r>
              <a:rPr lang="en-GB" b="1" u="sng" dirty="0" smtClean="0"/>
              <a:t> (Oxfordshire) = good</a:t>
            </a:r>
          </a:p>
          <a:p>
            <a:r>
              <a:rPr lang="en-GB" dirty="0" smtClean="0"/>
              <a:t>Two ponds in an extensive, grazed, semi-natural area that has increased in wetness since the 1990s (higher water-levels, new ponds).</a:t>
            </a:r>
          </a:p>
        </p:txBody>
      </p:sp>
      <p:sp>
        <p:nvSpPr>
          <p:cNvPr id="3" name="Rectangle 2"/>
          <p:cNvSpPr/>
          <p:nvPr/>
        </p:nvSpPr>
        <p:spPr>
          <a:xfrm>
            <a:off x="1283431" y="2741418"/>
            <a:ext cx="3281319" cy="923330"/>
          </a:xfrm>
          <a:prstGeom prst="rect">
            <a:avLst/>
          </a:prstGeom>
        </p:spPr>
        <p:txBody>
          <a:bodyPr wrap="square">
            <a:spAutoFit/>
          </a:bodyPr>
          <a:lstStyle/>
          <a:p>
            <a:r>
              <a:rPr lang="en-GB" dirty="0" smtClean="0"/>
              <a:t>Survey ponds were richer and retained or increased their number of rarities.</a:t>
            </a:r>
            <a:endParaRPr lang="en-GB" dirty="0"/>
          </a:p>
        </p:txBody>
      </p:sp>
      <p:sp>
        <p:nvSpPr>
          <p:cNvPr id="9" name="Rectangle 8"/>
          <p:cNvSpPr/>
          <p:nvPr/>
        </p:nvSpPr>
        <p:spPr>
          <a:xfrm>
            <a:off x="1231733" y="3890261"/>
            <a:ext cx="3201483" cy="1200329"/>
          </a:xfrm>
          <a:prstGeom prst="rect">
            <a:avLst/>
          </a:prstGeom>
        </p:spPr>
        <p:txBody>
          <a:bodyPr wrap="square">
            <a:spAutoFit/>
          </a:bodyPr>
          <a:lstStyle/>
          <a:p>
            <a:r>
              <a:rPr lang="en-GB" b="1" u="sng" dirty="0" smtClean="0"/>
              <a:t>Over (Gloucester) = bad</a:t>
            </a:r>
          </a:p>
          <a:p>
            <a:r>
              <a:rPr lang="en-GB" dirty="0" smtClean="0"/>
              <a:t>Two ponds near to urban areas, now fenced and  increasingly shaded.</a:t>
            </a:r>
          </a:p>
        </p:txBody>
      </p:sp>
      <p:sp>
        <p:nvSpPr>
          <p:cNvPr id="10" name="Rectangle 9"/>
          <p:cNvSpPr/>
          <p:nvPr/>
        </p:nvSpPr>
        <p:spPr>
          <a:xfrm>
            <a:off x="1231734" y="5090803"/>
            <a:ext cx="3021664" cy="1477328"/>
          </a:xfrm>
          <a:prstGeom prst="rect">
            <a:avLst/>
          </a:prstGeom>
        </p:spPr>
        <p:txBody>
          <a:bodyPr wrap="square">
            <a:spAutoFit/>
          </a:bodyPr>
          <a:lstStyle/>
          <a:p>
            <a:r>
              <a:rPr lang="en-GB" dirty="0" smtClean="0"/>
              <a:t>Pond richness massively declined, rarities lost and more - like the single remaining frog-bit plant – are on the brink</a:t>
            </a:r>
            <a:endParaRPr lang="en-GB"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9457" y="4044995"/>
            <a:ext cx="2159725" cy="1619794"/>
          </a:xfrm>
          <a:prstGeom prst="rect">
            <a:avLst/>
          </a:prstGeom>
          <a:ln>
            <a:solidFill>
              <a:schemeClr val="bg1">
                <a:lumMod val="75000"/>
              </a:schemeClr>
            </a:solidFill>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3197" y="4044995"/>
            <a:ext cx="1934616" cy="2579487"/>
          </a:xfrm>
          <a:prstGeom prst="rect">
            <a:avLst/>
          </a:prstGeom>
          <a:ln>
            <a:solidFill>
              <a:schemeClr val="bg1">
                <a:lumMod val="75000"/>
              </a:schemeClr>
            </a:solidFill>
          </a:ln>
        </p:spPr>
      </p:pic>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76502" y="1438365"/>
            <a:ext cx="1563731" cy="2084975"/>
          </a:xfrm>
          <a:prstGeom prst="rect">
            <a:avLst/>
          </a:prstGeom>
          <a:ln>
            <a:solidFill>
              <a:schemeClr val="bg1">
                <a:lumMod val="75000"/>
              </a:schemeClr>
            </a:solidFill>
          </a:ln>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6043083" y="786428"/>
            <a:ext cx="2413222" cy="1809916"/>
          </a:xfrm>
          <a:prstGeom prst="rect">
            <a:avLst/>
          </a:prstGeom>
          <a:ln>
            <a:solidFill>
              <a:schemeClr val="bg1">
                <a:lumMod val="75000"/>
              </a:schemeClr>
            </a:solidFill>
          </a:ln>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4568" y="2423777"/>
            <a:ext cx="1654628" cy="1240971"/>
          </a:xfrm>
          <a:prstGeom prst="rect">
            <a:avLst/>
          </a:prstGeom>
        </p:spPr>
      </p:pic>
    </p:spTree>
    <p:extLst>
      <p:ext uri="{BB962C8B-B14F-4D97-AF65-F5344CB8AC3E}">
        <p14:creationId xmlns:p14="http://schemas.microsoft.com/office/powerpoint/2010/main" val="3432787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1" y="0"/>
            <a:ext cx="103273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290681" y="94524"/>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smtClean="0">
                <a:solidFill>
                  <a:srgbClr val="005A70"/>
                </a:solidFill>
              </a:rPr>
              <a:t>Conclusions</a:t>
            </a:r>
          </a:p>
        </p:txBody>
      </p:sp>
      <p:sp>
        <p:nvSpPr>
          <p:cNvPr id="2" name="Rectangle 1"/>
          <p:cNvSpPr/>
          <p:nvPr/>
        </p:nvSpPr>
        <p:spPr>
          <a:xfrm>
            <a:off x="1179513" y="767023"/>
            <a:ext cx="7719185" cy="6494085"/>
          </a:xfrm>
          <a:prstGeom prst="rect">
            <a:avLst/>
          </a:prstGeom>
        </p:spPr>
        <p:txBody>
          <a:bodyPr wrap="square">
            <a:spAutoFit/>
          </a:bodyPr>
          <a:lstStyle/>
          <a:p>
            <a:pPr marL="342900" indent="-342900">
              <a:buAutoNum type="arabicPeriod"/>
              <a:defRPr/>
            </a:pPr>
            <a:r>
              <a:rPr lang="en-GB" dirty="0" smtClean="0"/>
              <a:t>Worrying evidence that freshwater plant diversity is declining in our highest quality ponds in semi-natural landscapes and on reserves</a:t>
            </a:r>
          </a:p>
          <a:p>
            <a:pPr marL="342900" indent="-342900">
              <a:buAutoNum type="arabicPeriod"/>
              <a:defRPr/>
            </a:pPr>
            <a:endParaRPr lang="en-GB" sz="500" dirty="0" smtClean="0"/>
          </a:p>
          <a:p>
            <a:pPr marL="342900" indent="-342900">
              <a:buAutoNum type="arabicPeriod"/>
              <a:defRPr/>
            </a:pPr>
            <a:r>
              <a:rPr lang="en-GB" dirty="0" smtClean="0"/>
              <a:t>Both the number of species, and number of rare species </a:t>
            </a:r>
            <a:r>
              <a:rPr lang="en-GB" dirty="0" smtClean="0"/>
              <a:t>is declining</a:t>
            </a:r>
            <a:endParaRPr lang="en-GB" dirty="0" smtClean="0"/>
          </a:p>
          <a:p>
            <a:pPr marL="342900" indent="-342900">
              <a:buAutoNum type="arabicPeriod"/>
              <a:defRPr/>
            </a:pPr>
            <a:endParaRPr lang="en-GB" sz="500" dirty="0"/>
          </a:p>
          <a:p>
            <a:pPr marL="342900" indent="-342900">
              <a:buAutoNum type="arabicPeriod"/>
              <a:defRPr/>
            </a:pPr>
            <a:r>
              <a:rPr lang="en-GB" dirty="0" smtClean="0"/>
              <a:t>This is important because these ponds are biodiversity hotspots that support rich communities a high numbers of rare species</a:t>
            </a:r>
          </a:p>
          <a:p>
            <a:pPr marL="342900" indent="-342900">
              <a:buAutoNum type="arabicPeriod"/>
              <a:defRPr/>
            </a:pPr>
            <a:endParaRPr lang="en-GB" sz="500" dirty="0"/>
          </a:p>
          <a:p>
            <a:pPr marL="342900" indent="-342900">
              <a:buAutoNum type="arabicPeriod"/>
              <a:defRPr/>
            </a:pPr>
            <a:r>
              <a:rPr lang="en-GB" dirty="0" smtClean="0"/>
              <a:t>Declines are partly linked to declines in stock grazing and to greater shade from scrub growing up around ponds</a:t>
            </a:r>
          </a:p>
          <a:p>
            <a:pPr marL="342900" indent="-342900">
              <a:buAutoNum type="arabicPeriod"/>
              <a:defRPr/>
            </a:pPr>
            <a:endParaRPr lang="en-GB" sz="500" dirty="0" smtClean="0"/>
          </a:p>
          <a:p>
            <a:pPr marL="342900" indent="-342900">
              <a:buAutoNum type="arabicPeriod"/>
              <a:defRPr/>
            </a:pPr>
            <a:r>
              <a:rPr lang="en-GB" dirty="0" smtClean="0"/>
              <a:t>Ponds fared better if protected within large, wet, semi-natural places</a:t>
            </a:r>
          </a:p>
          <a:p>
            <a:pPr marL="342900" indent="-342900">
              <a:buAutoNum type="arabicPeriod"/>
              <a:defRPr/>
            </a:pPr>
            <a:endParaRPr lang="en-GB" sz="1000" dirty="0" smtClean="0"/>
          </a:p>
          <a:p>
            <a:pPr marL="342900" indent="-342900">
              <a:buAutoNum type="arabicPeriod"/>
              <a:defRPr/>
            </a:pPr>
            <a:endParaRPr lang="en-GB" sz="500" dirty="0"/>
          </a:p>
          <a:p>
            <a:pPr>
              <a:defRPr/>
            </a:pPr>
            <a:r>
              <a:rPr lang="en-GB" b="1" dirty="0" smtClean="0">
                <a:solidFill>
                  <a:srgbClr val="005A70"/>
                </a:solidFill>
              </a:rPr>
              <a:t>Answers</a:t>
            </a:r>
          </a:p>
          <a:p>
            <a:pPr>
              <a:defRPr/>
            </a:pPr>
            <a:endParaRPr lang="en-GB" sz="600" b="1" dirty="0" smtClean="0"/>
          </a:p>
          <a:p>
            <a:pPr marL="182563" indent="-182563">
              <a:defRPr/>
            </a:pPr>
            <a:r>
              <a:rPr lang="en-GB" dirty="0" smtClean="0"/>
              <a:t>-  Maintain (re-introduce) semi-natural grazing around  ponds</a:t>
            </a:r>
          </a:p>
          <a:p>
            <a:pPr marL="182563" indent="-182563">
              <a:buFontTx/>
              <a:buChar char="-"/>
              <a:defRPr/>
            </a:pPr>
            <a:endParaRPr lang="en-GB" sz="500" dirty="0" smtClean="0"/>
          </a:p>
          <a:p>
            <a:pPr marL="182563" indent="-182563">
              <a:buFontTx/>
              <a:buChar char="-"/>
              <a:defRPr/>
            </a:pPr>
            <a:r>
              <a:rPr lang="en-GB" dirty="0" smtClean="0"/>
              <a:t>Remove/control dense shade to stop </a:t>
            </a:r>
            <a:r>
              <a:rPr lang="en-GB" i="1" dirty="0" smtClean="0"/>
              <a:t>new</a:t>
            </a:r>
            <a:r>
              <a:rPr lang="en-GB" dirty="0" smtClean="0"/>
              <a:t> tree and scrub growing up around ponds </a:t>
            </a:r>
            <a:r>
              <a:rPr lang="en-GB" sz="1400" dirty="0" smtClean="0"/>
              <a:t>(</a:t>
            </a:r>
            <a:r>
              <a:rPr lang="en-GB" sz="1400" dirty="0"/>
              <a:t>some </a:t>
            </a:r>
            <a:r>
              <a:rPr lang="en-GB" sz="1400" dirty="0" smtClean="0"/>
              <a:t>exceptions – so still worth risk-assessing sites e.g. a botanical survey prior to management)</a:t>
            </a:r>
          </a:p>
          <a:p>
            <a:pPr marL="182563" indent="-182563">
              <a:buFontTx/>
              <a:buChar char="-"/>
              <a:defRPr/>
            </a:pPr>
            <a:endParaRPr lang="en-GB" sz="500" dirty="0" smtClean="0"/>
          </a:p>
          <a:p>
            <a:pPr marL="182563" indent="-182563">
              <a:buFontTx/>
              <a:buChar char="-"/>
              <a:defRPr/>
            </a:pPr>
            <a:r>
              <a:rPr lang="en-GB" dirty="0" smtClean="0"/>
              <a:t>Wet-up areas to maintain the area and connectivity of wet bits (pond creation, raised groundwater levels if appropriate)</a:t>
            </a:r>
          </a:p>
          <a:p>
            <a:pPr marL="182563" indent="-182563">
              <a:buFontTx/>
              <a:buChar char="-"/>
              <a:defRPr/>
            </a:pPr>
            <a:endParaRPr lang="en-GB" sz="500" dirty="0" smtClean="0"/>
          </a:p>
          <a:p>
            <a:pPr marL="182563" indent="-182563">
              <a:buFontTx/>
              <a:buChar char="-"/>
              <a:defRPr/>
            </a:pPr>
            <a:r>
              <a:rPr lang="en-GB" dirty="0" smtClean="0"/>
              <a:t>Increase area of semi-natural buffer around even nature-reserve ponds</a:t>
            </a:r>
          </a:p>
          <a:p>
            <a:pPr marL="182563" indent="-182563">
              <a:buFontTx/>
              <a:buChar char="-"/>
              <a:defRPr/>
            </a:pPr>
            <a:endParaRPr lang="en-GB" sz="500" dirty="0" smtClean="0"/>
          </a:p>
          <a:p>
            <a:pPr marL="182563" indent="-182563">
              <a:defRPr/>
            </a:pPr>
            <a:r>
              <a:rPr lang="en-GB" dirty="0" smtClean="0"/>
              <a:t>- Regular monitoring so that losses can be prevented not observed</a:t>
            </a:r>
          </a:p>
          <a:p>
            <a:pPr marL="182563" indent="-182563">
              <a:buFontTx/>
              <a:buChar char="-"/>
              <a:defRPr/>
            </a:pPr>
            <a:endParaRPr lang="en-GB" dirty="0" smtClean="0"/>
          </a:p>
          <a:p>
            <a:pPr marL="6350" indent="-6350">
              <a:defRPr/>
            </a:pPr>
            <a:endParaRPr lang="en-GB" sz="900" dirty="0"/>
          </a:p>
          <a:p>
            <a:pPr marL="6350" indent="-6350">
              <a:defRPr/>
            </a:pPr>
            <a:r>
              <a:rPr lang="en-GB" b="1" dirty="0" smtClean="0"/>
              <a:t> </a:t>
            </a:r>
            <a:endParaRPr lang="en-GB" sz="900" dirty="0" smtClean="0"/>
          </a:p>
        </p:txBody>
      </p:sp>
    </p:spTree>
    <p:extLst>
      <p:ext uri="{BB962C8B-B14F-4D97-AF65-F5344CB8AC3E}">
        <p14:creationId xmlns:p14="http://schemas.microsoft.com/office/powerpoint/2010/main" val="1331024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437682" y="1078261"/>
            <a:ext cx="6268635" cy="4701478"/>
          </a:xfrm>
          <a:prstGeom prst="rect">
            <a:avLst/>
          </a:prstGeom>
          <a:ln>
            <a:solidFill>
              <a:schemeClr val="bg1">
                <a:lumMod val="75000"/>
              </a:schemeClr>
            </a:solidFill>
          </a:ln>
        </p:spPr>
      </p:pic>
    </p:spTree>
    <p:extLst>
      <p:ext uri="{BB962C8B-B14F-4D97-AF65-F5344CB8AC3E}">
        <p14:creationId xmlns:p14="http://schemas.microsoft.com/office/powerpoint/2010/main" val="2141661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3" name="Text Box 22"/>
          <p:cNvSpPr txBox="1">
            <a:spLocks noChangeArrowheads="1"/>
          </p:cNvSpPr>
          <p:nvPr/>
        </p:nvSpPr>
        <p:spPr bwMode="auto">
          <a:xfrm>
            <a:off x="165126" y="2596404"/>
            <a:ext cx="2286000" cy="157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Strategic fencing</a:t>
            </a:r>
            <a:r>
              <a:rPr kumimoji="0" lang="en-US" alt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better</a:t>
            </a:r>
            <a:r>
              <a:rPr kumimoji="0" lang="en-US" alt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Winter </a:t>
            </a: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all edges outside the fence </a:t>
            </a: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(brown areas) are </a:t>
            </a: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wet and heavily poached by stock creating open muddy substrates (reduces competition so rarer plants can grow later in the year)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Text Box 23"/>
          <p:cNvSpPr txBox="1">
            <a:spLocks noChangeArrowheads="1"/>
          </p:cNvSpPr>
          <p:nvPr/>
        </p:nvSpPr>
        <p:spPr bwMode="auto">
          <a:xfrm>
            <a:off x="476068" y="4450933"/>
            <a:ext cx="2157434" cy="21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hangingPunct="0"/>
            <a:r>
              <a:rPr kumimoji="0" lang="en-US" altLang="en-US"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Summer</a:t>
            </a: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some pond edges </a:t>
            </a: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are </a:t>
            </a: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now dry </a:t>
            </a:r>
            <a:r>
              <a:rPr kumimoji="0" lang="en-US" altLang="en-US" sz="11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and</a:t>
            </a: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have </a:t>
            </a:r>
            <a:r>
              <a:rPr kumimoji="0" lang="en-US" altLang="en-US" sz="11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a:t>
            </a: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access to water for stock </a:t>
            </a:r>
            <a:r>
              <a:rPr lang="en-US" altLang="en-US" sz="1100" dirty="0" smtClean="0">
                <a:latin typeface="Arial" panose="020B0604020202020204" pitchFamily="34" charset="0"/>
                <a:ea typeface="Times New Roman" panose="02020603050405020304" pitchFamily="18" charset="0"/>
                <a:cs typeface="Arial" panose="020B0604020202020204" pitchFamily="34" charset="0"/>
              </a:rPr>
              <a:t>(</a:t>
            </a:r>
            <a:r>
              <a:rPr lang="en-US" altLang="en-US" sz="1100" dirty="0">
                <a:latin typeface="Arial" panose="020B0604020202020204" pitchFamily="34" charset="0"/>
                <a:ea typeface="Times New Roman" panose="02020603050405020304" pitchFamily="18" charset="0"/>
                <a:cs typeface="Arial" panose="020B0604020202020204" pitchFamily="34" charset="0"/>
              </a:rPr>
              <a:t>lime green area</a:t>
            </a:r>
            <a:r>
              <a:rPr lang="en-US" altLang="en-US" sz="1100" dirty="0" smtClean="0">
                <a:latin typeface="Arial" panose="020B0604020202020204" pitchFamily="34" charset="0"/>
                <a:ea typeface="Times New Roman" panose="02020603050405020304" pitchFamily="18" charset="0"/>
                <a:cs typeface="Arial" panose="020B0604020202020204" pitchFamily="34" charset="0"/>
              </a:rPr>
              <a:t>):</a:t>
            </a:r>
            <a:r>
              <a:rPr kumimoji="0" lang="en-US" altLang="en-US" sz="11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a:t>
            </a: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he bare edges here are minimally poached, which now allows uncommon plants to grow, flower and fruit. </a:t>
            </a:r>
          </a:p>
          <a:p>
            <a:pPr lvl="0" eaLnBrk="0" hangingPunct="0"/>
            <a:endParaRPr kumimoji="0" lang="en-US" altLang="en-US" sz="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lvl="0" eaLnBrk="0" hangingPunct="0"/>
            <a:r>
              <a:rPr kumimoji="0" lang="en-US" altLang="en-US" sz="1100" b="0" i="0" u="none" strike="noStrike" cap="none" normalizeH="0" baseline="0" dirty="0" smtClean="0">
                <a:ln>
                  <a:noFill/>
                </a:ln>
                <a:solidFill>
                  <a:schemeClr val="tx1"/>
                </a:solidFill>
                <a:effectLst/>
                <a:latin typeface="Arial" panose="020B0604020202020204" pitchFamily="34" charset="0"/>
              </a:rPr>
              <a:t>Uncommon plants also grow where stock can easily reach over the fence close to the water’s edge (intermediate disturbance)</a:t>
            </a:r>
          </a:p>
        </p:txBody>
      </p:sp>
      <p:sp>
        <p:nvSpPr>
          <p:cNvPr id="34" name="Rectangle 35"/>
          <p:cNvSpPr>
            <a:spLocks noChangeArrowheads="1"/>
          </p:cNvSpPr>
          <p:nvPr/>
        </p:nvSpPr>
        <p:spPr bwMode="auto">
          <a:xfrm>
            <a:off x="41816" y="949895"/>
            <a:ext cx="352036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Typical ‘conservation’ fencing </a:t>
            </a:r>
            <a:r>
              <a:rPr kumimoji="0" lang="en-GB"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all or nothing</a:t>
            </a:r>
            <a:endParaRPr kumimoji="0" lang="en-GB" altLang="en-US" sz="600" b="0" i="0" u="none" strike="noStrike" cap="none" normalizeH="0" baseline="0" dirty="0" smtClean="0">
              <a:ln>
                <a:noFill/>
              </a:ln>
              <a:solidFill>
                <a:schemeClr val="tx1"/>
              </a:solidFill>
              <a:effectLst/>
            </a:endParaRPr>
          </a:p>
        </p:txBody>
      </p:sp>
      <p:sp>
        <p:nvSpPr>
          <p:cNvPr id="35" name="Rectangle 38"/>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2646" y="3834849"/>
            <a:ext cx="1633195" cy="1154921"/>
          </a:xfrm>
          <a:prstGeom prst="rect">
            <a:avLst/>
          </a:prstGeom>
          <a:ln>
            <a:solidFill>
              <a:schemeClr val="bg1">
                <a:lumMod val="85000"/>
              </a:schemeClr>
            </a:solidFill>
          </a:ln>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2617693" y="5286321"/>
            <a:ext cx="1498901" cy="1165860"/>
          </a:xfrm>
          <a:prstGeom prst="rect">
            <a:avLst/>
          </a:prstGeom>
          <a:ln>
            <a:solidFill>
              <a:schemeClr val="bg1">
                <a:lumMod val="85000"/>
              </a:schemeClr>
            </a:solidFill>
          </a:ln>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3382" y="5417035"/>
            <a:ext cx="1597448" cy="1198086"/>
          </a:xfrm>
          <a:prstGeom prst="rect">
            <a:avLst/>
          </a:prstGeom>
          <a:ln>
            <a:solidFill>
              <a:schemeClr val="bg1">
                <a:lumMod val="85000"/>
              </a:schemeClr>
            </a:solidFill>
          </a:ln>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3343" y="829266"/>
            <a:ext cx="3043208" cy="2282406"/>
          </a:xfrm>
          <a:prstGeom prst="rect">
            <a:avLst/>
          </a:prstGeom>
          <a:ln>
            <a:solidFill>
              <a:schemeClr val="bg1">
                <a:lumMod val="85000"/>
              </a:schemeClr>
            </a:solidFill>
          </a:ln>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7040425" y="3912495"/>
            <a:ext cx="1888498" cy="1416373"/>
          </a:xfrm>
          <a:prstGeom prst="rect">
            <a:avLst/>
          </a:prstGeom>
          <a:ln>
            <a:solidFill>
              <a:schemeClr val="bg1">
                <a:lumMod val="85000"/>
              </a:schemeClr>
            </a:solidFill>
          </a:ln>
        </p:spPr>
      </p:pic>
      <p:sp>
        <p:nvSpPr>
          <p:cNvPr id="43" name="TextBox 42"/>
          <p:cNvSpPr txBox="1"/>
          <p:nvPr/>
        </p:nvSpPr>
        <p:spPr>
          <a:xfrm>
            <a:off x="82516" y="193937"/>
            <a:ext cx="9508359" cy="584775"/>
          </a:xfrm>
          <a:prstGeom prst="rect">
            <a:avLst/>
          </a:prstGeom>
          <a:noFill/>
        </p:spPr>
        <p:txBody>
          <a:bodyPr wrap="square" rtlCol="0">
            <a:spAutoFit/>
          </a:bodyPr>
          <a:lstStyle/>
          <a:p>
            <a:r>
              <a:rPr lang="en-GB" sz="3200" b="1" u="sng" dirty="0" smtClean="0">
                <a:solidFill>
                  <a:srgbClr val="005A70"/>
                </a:solidFill>
              </a:rPr>
              <a:t>Strategic fencing</a:t>
            </a:r>
            <a:r>
              <a:rPr lang="en-GB" sz="3200" b="1" dirty="0" smtClean="0">
                <a:solidFill>
                  <a:srgbClr val="005A70"/>
                </a:solidFill>
              </a:rPr>
              <a:t>: </a:t>
            </a:r>
            <a:r>
              <a:rPr lang="en-GB" sz="2400" b="1" dirty="0" smtClean="0">
                <a:solidFill>
                  <a:srgbClr val="005A70"/>
                </a:solidFill>
              </a:rPr>
              <a:t>extra stuff you learn doing surveys...</a:t>
            </a:r>
          </a:p>
        </p:txBody>
      </p:sp>
      <p:grpSp>
        <p:nvGrpSpPr>
          <p:cNvPr id="4" name="Group 3"/>
          <p:cNvGrpSpPr/>
          <p:nvPr/>
        </p:nvGrpSpPr>
        <p:grpSpPr>
          <a:xfrm>
            <a:off x="1050014" y="1502116"/>
            <a:ext cx="2429941" cy="1041401"/>
            <a:chOff x="1017740" y="1340746"/>
            <a:chExt cx="2429941" cy="1041401"/>
          </a:xfrm>
        </p:grpSpPr>
        <p:sp>
          <p:nvSpPr>
            <p:cNvPr id="25" name="Chord 24"/>
            <p:cNvSpPr/>
            <p:nvPr/>
          </p:nvSpPr>
          <p:spPr>
            <a:xfrm>
              <a:off x="1112520" y="1470287"/>
              <a:ext cx="2194560" cy="777240"/>
            </a:xfrm>
            <a:prstGeom prst="chord">
              <a:avLst>
                <a:gd name="adj1" fmla="val 4456965"/>
                <a:gd name="adj2" fmla="val 17155110"/>
              </a:avLst>
            </a:prstGeom>
            <a:solidFill>
              <a:srgbClr val="00990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7" name="Chord 46"/>
            <p:cNvSpPr/>
            <p:nvPr/>
          </p:nvSpPr>
          <p:spPr>
            <a:xfrm flipH="1">
              <a:off x="1412622" y="1471435"/>
              <a:ext cx="2035059" cy="777240"/>
            </a:xfrm>
            <a:prstGeom prst="chord">
              <a:avLst>
                <a:gd name="adj1" fmla="val 4456965"/>
                <a:gd name="adj2" fmla="val 17155110"/>
              </a:avLst>
            </a:prstGeom>
            <a:solidFill>
              <a:srgbClr val="996633"/>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Oval 25"/>
            <p:cNvSpPr/>
            <p:nvPr/>
          </p:nvSpPr>
          <p:spPr>
            <a:xfrm>
              <a:off x="1447800" y="1538866"/>
              <a:ext cx="1661160" cy="647700"/>
            </a:xfrm>
            <a:prstGeom prst="ellipse">
              <a:avLst/>
            </a:prstGeom>
            <a:solidFill>
              <a:srgbClr val="005A7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Rectangle 26"/>
            <p:cNvSpPr/>
            <p:nvPr/>
          </p:nvSpPr>
          <p:spPr>
            <a:xfrm>
              <a:off x="1017740" y="1340746"/>
              <a:ext cx="1370908" cy="1041401"/>
            </a:xfrm>
            <a:prstGeom prst="rect">
              <a:avLst/>
            </a:prstGeom>
            <a:no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56" name="Group 55"/>
          <p:cNvGrpSpPr/>
          <p:nvPr/>
        </p:nvGrpSpPr>
        <p:grpSpPr>
          <a:xfrm>
            <a:off x="2333102" y="2620887"/>
            <a:ext cx="2208651" cy="977101"/>
            <a:chOff x="2333102" y="2620887"/>
            <a:chExt cx="2208651" cy="977101"/>
          </a:xfrm>
        </p:grpSpPr>
        <p:sp>
          <p:nvSpPr>
            <p:cNvPr id="20" name="Oval 19"/>
            <p:cNvSpPr/>
            <p:nvPr/>
          </p:nvSpPr>
          <p:spPr>
            <a:xfrm>
              <a:off x="2338129" y="2765668"/>
              <a:ext cx="2194560" cy="832320"/>
            </a:xfrm>
            <a:prstGeom prst="ellipse">
              <a:avLst/>
            </a:prstGeom>
            <a:solidFill>
              <a:srgbClr val="00990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9900"/>
                </a:solidFill>
              </a:endParaRPr>
            </a:p>
          </p:txBody>
        </p:sp>
        <p:sp>
          <p:nvSpPr>
            <p:cNvPr id="52" name="Freeform 51"/>
            <p:cNvSpPr/>
            <p:nvPr/>
          </p:nvSpPr>
          <p:spPr>
            <a:xfrm>
              <a:off x="4017818" y="2829098"/>
              <a:ext cx="523935" cy="706582"/>
            </a:xfrm>
            <a:custGeom>
              <a:avLst/>
              <a:gdLst>
                <a:gd name="connsiteX0" fmla="*/ 2771 w 523935"/>
                <a:gd name="connsiteY0" fmla="*/ 0 h 706582"/>
                <a:gd name="connsiteX1" fmla="*/ 279862 w 523935"/>
                <a:gd name="connsiteY1" fmla="*/ 94211 h 706582"/>
                <a:gd name="connsiteX2" fmla="*/ 487680 w 523935"/>
                <a:gd name="connsiteY2" fmla="*/ 252153 h 706582"/>
                <a:gd name="connsiteX3" fmla="*/ 507077 w 523935"/>
                <a:gd name="connsiteY3" fmla="*/ 426720 h 706582"/>
                <a:gd name="connsiteX4" fmla="*/ 310342 w 523935"/>
                <a:gd name="connsiteY4" fmla="*/ 592975 h 706582"/>
                <a:gd name="connsiteX5" fmla="*/ 110837 w 523935"/>
                <a:gd name="connsiteY5" fmla="*/ 670560 h 706582"/>
                <a:gd name="connsiteX6" fmla="*/ 0 w 523935"/>
                <a:gd name="connsiteY6" fmla="*/ 706582 h 70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935" h="706582">
                  <a:moveTo>
                    <a:pt x="2771" y="0"/>
                  </a:moveTo>
                  <a:cubicBezTo>
                    <a:pt x="100907" y="26092"/>
                    <a:pt x="199044" y="52185"/>
                    <a:pt x="279862" y="94211"/>
                  </a:cubicBezTo>
                  <a:cubicBezTo>
                    <a:pt x="360680" y="136237"/>
                    <a:pt x="449811" y="196735"/>
                    <a:pt x="487680" y="252153"/>
                  </a:cubicBezTo>
                  <a:cubicBezTo>
                    <a:pt x="525549" y="307571"/>
                    <a:pt x="536633" y="369916"/>
                    <a:pt x="507077" y="426720"/>
                  </a:cubicBezTo>
                  <a:cubicBezTo>
                    <a:pt x="477521" y="483524"/>
                    <a:pt x="376382" y="552335"/>
                    <a:pt x="310342" y="592975"/>
                  </a:cubicBezTo>
                  <a:cubicBezTo>
                    <a:pt x="244302" y="633615"/>
                    <a:pt x="162561" y="651626"/>
                    <a:pt x="110837" y="670560"/>
                  </a:cubicBezTo>
                  <a:cubicBezTo>
                    <a:pt x="59113" y="689495"/>
                    <a:pt x="29556" y="698038"/>
                    <a:pt x="0" y="706582"/>
                  </a:cubicBezTo>
                </a:path>
              </a:pathLst>
            </a:custGeom>
            <a:solidFill>
              <a:srgbClr val="99663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63300"/>
                </a:solidFill>
              </a:endParaRPr>
            </a:p>
          </p:txBody>
        </p:sp>
        <p:sp>
          <p:nvSpPr>
            <p:cNvPr id="51" name="Freeform 50"/>
            <p:cNvSpPr/>
            <p:nvPr/>
          </p:nvSpPr>
          <p:spPr>
            <a:xfrm>
              <a:off x="2333102" y="2878975"/>
              <a:ext cx="338054" cy="617912"/>
            </a:xfrm>
            <a:custGeom>
              <a:avLst/>
              <a:gdLst>
                <a:gd name="connsiteX0" fmla="*/ 338054 w 338054"/>
                <a:gd name="connsiteY0" fmla="*/ 0 h 617912"/>
                <a:gd name="connsiteX1" fmla="*/ 96985 w 338054"/>
                <a:gd name="connsiteY1" fmla="*/ 130232 h 617912"/>
                <a:gd name="connsiteX2" fmla="*/ 3 w 338054"/>
                <a:gd name="connsiteY2" fmla="*/ 304800 h 617912"/>
                <a:gd name="connsiteX3" fmla="*/ 99756 w 338054"/>
                <a:gd name="connsiteY3" fmla="*/ 482138 h 617912"/>
                <a:gd name="connsiteX4" fmla="*/ 335283 w 338054"/>
                <a:gd name="connsiteY4" fmla="*/ 606829 h 617912"/>
                <a:gd name="connsiteX5" fmla="*/ 335283 w 338054"/>
                <a:gd name="connsiteY5" fmla="*/ 606829 h 617912"/>
                <a:gd name="connsiteX6" fmla="*/ 338054 w 338054"/>
                <a:gd name="connsiteY6" fmla="*/ 617912 h 61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054" h="617912">
                  <a:moveTo>
                    <a:pt x="338054" y="0"/>
                  </a:moveTo>
                  <a:cubicBezTo>
                    <a:pt x="245690" y="39716"/>
                    <a:pt x="153327" y="79432"/>
                    <a:pt x="96985" y="130232"/>
                  </a:cubicBezTo>
                  <a:cubicBezTo>
                    <a:pt x="40643" y="181032"/>
                    <a:pt x="-459" y="246149"/>
                    <a:pt x="3" y="304800"/>
                  </a:cubicBezTo>
                  <a:cubicBezTo>
                    <a:pt x="465" y="363451"/>
                    <a:pt x="43876" y="431800"/>
                    <a:pt x="99756" y="482138"/>
                  </a:cubicBezTo>
                  <a:cubicBezTo>
                    <a:pt x="155636" y="532476"/>
                    <a:pt x="335283" y="606829"/>
                    <a:pt x="335283" y="606829"/>
                  </a:cubicBezTo>
                  <a:lnTo>
                    <a:pt x="335283" y="606829"/>
                  </a:lnTo>
                  <a:lnTo>
                    <a:pt x="338054" y="617912"/>
                  </a:lnTo>
                </a:path>
              </a:pathLst>
            </a:custGeom>
            <a:solidFill>
              <a:srgbClr val="9966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63300"/>
                </a:solidFill>
              </a:endParaRPr>
            </a:p>
          </p:txBody>
        </p:sp>
        <p:sp>
          <p:nvSpPr>
            <p:cNvPr id="21" name="Oval 20"/>
            <p:cNvSpPr/>
            <p:nvPr/>
          </p:nvSpPr>
          <p:spPr>
            <a:xfrm>
              <a:off x="2673409" y="2841868"/>
              <a:ext cx="1661160" cy="693600"/>
            </a:xfrm>
            <a:prstGeom prst="ellipse">
              <a:avLst/>
            </a:prstGeom>
            <a:solidFill>
              <a:srgbClr val="005A7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Rectangle 21"/>
            <p:cNvSpPr/>
            <p:nvPr/>
          </p:nvSpPr>
          <p:spPr>
            <a:xfrm>
              <a:off x="2673409" y="2620887"/>
              <a:ext cx="1341120" cy="977101"/>
            </a:xfrm>
            <a:prstGeom prst="rect">
              <a:avLst/>
            </a:prstGeom>
            <a:no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72" name="Group 71"/>
          <p:cNvGrpSpPr/>
          <p:nvPr/>
        </p:nvGrpSpPr>
        <p:grpSpPr>
          <a:xfrm>
            <a:off x="4435734" y="3834849"/>
            <a:ext cx="2457455" cy="1225897"/>
            <a:chOff x="4684538" y="4082523"/>
            <a:chExt cx="2208651" cy="978223"/>
          </a:xfrm>
        </p:grpSpPr>
        <p:sp>
          <p:nvSpPr>
            <p:cNvPr id="64" name="Oval 63"/>
            <p:cNvSpPr/>
            <p:nvPr/>
          </p:nvSpPr>
          <p:spPr>
            <a:xfrm>
              <a:off x="4689565" y="4227304"/>
              <a:ext cx="2194560" cy="832320"/>
            </a:xfrm>
            <a:prstGeom prst="ellipse">
              <a:avLst/>
            </a:prstGeom>
            <a:solidFill>
              <a:srgbClr val="00990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9900"/>
                </a:solidFill>
              </a:endParaRPr>
            </a:p>
          </p:txBody>
        </p:sp>
        <p:sp>
          <p:nvSpPr>
            <p:cNvPr id="66" name="Freeform 65"/>
            <p:cNvSpPr/>
            <p:nvPr/>
          </p:nvSpPr>
          <p:spPr>
            <a:xfrm>
              <a:off x="6369254" y="4290734"/>
              <a:ext cx="523935" cy="706582"/>
            </a:xfrm>
            <a:custGeom>
              <a:avLst/>
              <a:gdLst>
                <a:gd name="connsiteX0" fmla="*/ 2771 w 523935"/>
                <a:gd name="connsiteY0" fmla="*/ 0 h 706582"/>
                <a:gd name="connsiteX1" fmla="*/ 279862 w 523935"/>
                <a:gd name="connsiteY1" fmla="*/ 94211 h 706582"/>
                <a:gd name="connsiteX2" fmla="*/ 487680 w 523935"/>
                <a:gd name="connsiteY2" fmla="*/ 252153 h 706582"/>
                <a:gd name="connsiteX3" fmla="*/ 507077 w 523935"/>
                <a:gd name="connsiteY3" fmla="*/ 426720 h 706582"/>
                <a:gd name="connsiteX4" fmla="*/ 310342 w 523935"/>
                <a:gd name="connsiteY4" fmla="*/ 592975 h 706582"/>
                <a:gd name="connsiteX5" fmla="*/ 110837 w 523935"/>
                <a:gd name="connsiteY5" fmla="*/ 670560 h 706582"/>
                <a:gd name="connsiteX6" fmla="*/ 0 w 523935"/>
                <a:gd name="connsiteY6" fmla="*/ 706582 h 70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935" h="706582">
                  <a:moveTo>
                    <a:pt x="2771" y="0"/>
                  </a:moveTo>
                  <a:cubicBezTo>
                    <a:pt x="100907" y="26092"/>
                    <a:pt x="199044" y="52185"/>
                    <a:pt x="279862" y="94211"/>
                  </a:cubicBezTo>
                  <a:cubicBezTo>
                    <a:pt x="360680" y="136237"/>
                    <a:pt x="449811" y="196735"/>
                    <a:pt x="487680" y="252153"/>
                  </a:cubicBezTo>
                  <a:cubicBezTo>
                    <a:pt x="525549" y="307571"/>
                    <a:pt x="536633" y="369916"/>
                    <a:pt x="507077" y="426720"/>
                  </a:cubicBezTo>
                  <a:cubicBezTo>
                    <a:pt x="477521" y="483524"/>
                    <a:pt x="376382" y="552335"/>
                    <a:pt x="310342" y="592975"/>
                  </a:cubicBezTo>
                  <a:cubicBezTo>
                    <a:pt x="244302" y="633615"/>
                    <a:pt x="162561" y="651626"/>
                    <a:pt x="110837" y="670560"/>
                  </a:cubicBezTo>
                  <a:cubicBezTo>
                    <a:pt x="59113" y="689495"/>
                    <a:pt x="29556" y="698038"/>
                    <a:pt x="0" y="706582"/>
                  </a:cubicBezTo>
                </a:path>
              </a:pathLst>
            </a:custGeom>
            <a:solidFill>
              <a:srgbClr val="99663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6633"/>
                </a:solidFill>
              </a:endParaRPr>
            </a:p>
          </p:txBody>
        </p:sp>
        <p:sp>
          <p:nvSpPr>
            <p:cNvPr id="71" name="Freeform 70"/>
            <p:cNvSpPr/>
            <p:nvPr/>
          </p:nvSpPr>
          <p:spPr>
            <a:xfrm>
              <a:off x="4983382" y="4585526"/>
              <a:ext cx="1382583" cy="475220"/>
            </a:xfrm>
            <a:custGeom>
              <a:avLst/>
              <a:gdLst>
                <a:gd name="connsiteX0" fmla="*/ 0 w 1367145"/>
                <a:gd name="connsiteY0" fmla="*/ 112572 h 248645"/>
                <a:gd name="connsiteX1" fmla="*/ 100723 w 1367145"/>
                <a:gd name="connsiteY1" fmla="*/ 154046 h 248645"/>
                <a:gd name="connsiteX2" fmla="*/ 280443 w 1367145"/>
                <a:gd name="connsiteY2" fmla="*/ 193545 h 248645"/>
                <a:gd name="connsiteX3" fmla="*/ 499662 w 1367145"/>
                <a:gd name="connsiteY3" fmla="*/ 225144 h 248645"/>
                <a:gd name="connsiteX4" fmla="*/ 667532 w 1367145"/>
                <a:gd name="connsiteY4" fmla="*/ 246869 h 248645"/>
                <a:gd name="connsiteX5" fmla="*/ 922300 w 1367145"/>
                <a:gd name="connsiteY5" fmla="*/ 244894 h 248645"/>
                <a:gd name="connsiteX6" fmla="*/ 1157319 w 1367145"/>
                <a:gd name="connsiteY6" fmla="*/ 225144 h 248645"/>
                <a:gd name="connsiteX7" fmla="*/ 1352838 w 1367145"/>
                <a:gd name="connsiteY7" fmla="*/ 183670 h 248645"/>
                <a:gd name="connsiteX8" fmla="*/ 1337039 w 1367145"/>
                <a:gd name="connsiteY8" fmla="*/ 0 h 248645"/>
                <a:gd name="connsiteX0" fmla="*/ 0 w 1367145"/>
                <a:gd name="connsiteY0" fmla="*/ 112572 h 248645"/>
                <a:gd name="connsiteX1" fmla="*/ 100723 w 1367145"/>
                <a:gd name="connsiteY1" fmla="*/ 154046 h 248645"/>
                <a:gd name="connsiteX2" fmla="*/ 280443 w 1367145"/>
                <a:gd name="connsiteY2" fmla="*/ 193545 h 248645"/>
                <a:gd name="connsiteX3" fmla="*/ 499662 w 1367145"/>
                <a:gd name="connsiteY3" fmla="*/ 225144 h 248645"/>
                <a:gd name="connsiteX4" fmla="*/ 667532 w 1367145"/>
                <a:gd name="connsiteY4" fmla="*/ 246869 h 248645"/>
                <a:gd name="connsiteX5" fmla="*/ 922300 w 1367145"/>
                <a:gd name="connsiteY5" fmla="*/ 244894 h 248645"/>
                <a:gd name="connsiteX6" fmla="*/ 1157319 w 1367145"/>
                <a:gd name="connsiteY6" fmla="*/ 225144 h 248645"/>
                <a:gd name="connsiteX7" fmla="*/ 1352838 w 1367145"/>
                <a:gd name="connsiteY7" fmla="*/ 183670 h 248645"/>
                <a:gd name="connsiteX8" fmla="*/ 1337039 w 1367145"/>
                <a:gd name="connsiteY8" fmla="*/ 0 h 248645"/>
                <a:gd name="connsiteX0" fmla="*/ 0 w 1354883"/>
                <a:gd name="connsiteY0" fmla="*/ 112572 h 248645"/>
                <a:gd name="connsiteX1" fmla="*/ 100723 w 1354883"/>
                <a:gd name="connsiteY1" fmla="*/ 154046 h 248645"/>
                <a:gd name="connsiteX2" fmla="*/ 280443 w 1354883"/>
                <a:gd name="connsiteY2" fmla="*/ 193545 h 248645"/>
                <a:gd name="connsiteX3" fmla="*/ 499662 w 1354883"/>
                <a:gd name="connsiteY3" fmla="*/ 225144 h 248645"/>
                <a:gd name="connsiteX4" fmla="*/ 667532 w 1354883"/>
                <a:gd name="connsiteY4" fmla="*/ 246869 h 248645"/>
                <a:gd name="connsiteX5" fmla="*/ 922300 w 1354883"/>
                <a:gd name="connsiteY5" fmla="*/ 244894 h 248645"/>
                <a:gd name="connsiteX6" fmla="*/ 1157319 w 1354883"/>
                <a:gd name="connsiteY6" fmla="*/ 225144 h 248645"/>
                <a:gd name="connsiteX7" fmla="*/ 1352838 w 1354883"/>
                <a:gd name="connsiteY7" fmla="*/ 183670 h 248645"/>
                <a:gd name="connsiteX8" fmla="*/ 1337039 w 1354883"/>
                <a:gd name="connsiteY8" fmla="*/ 0 h 248645"/>
                <a:gd name="connsiteX0" fmla="*/ 0 w 1354883"/>
                <a:gd name="connsiteY0" fmla="*/ 112572 h 248645"/>
                <a:gd name="connsiteX1" fmla="*/ 100723 w 1354883"/>
                <a:gd name="connsiteY1" fmla="*/ 154046 h 248645"/>
                <a:gd name="connsiteX2" fmla="*/ 280443 w 1354883"/>
                <a:gd name="connsiteY2" fmla="*/ 193545 h 248645"/>
                <a:gd name="connsiteX3" fmla="*/ 499662 w 1354883"/>
                <a:gd name="connsiteY3" fmla="*/ 225144 h 248645"/>
                <a:gd name="connsiteX4" fmla="*/ 667532 w 1354883"/>
                <a:gd name="connsiteY4" fmla="*/ 246869 h 248645"/>
                <a:gd name="connsiteX5" fmla="*/ 922300 w 1354883"/>
                <a:gd name="connsiteY5" fmla="*/ 244894 h 248645"/>
                <a:gd name="connsiteX6" fmla="*/ 1157319 w 1354883"/>
                <a:gd name="connsiteY6" fmla="*/ 225144 h 248645"/>
                <a:gd name="connsiteX7" fmla="*/ 1352838 w 1354883"/>
                <a:gd name="connsiteY7" fmla="*/ 183670 h 248645"/>
                <a:gd name="connsiteX8" fmla="*/ 1337039 w 1354883"/>
                <a:gd name="connsiteY8" fmla="*/ 0 h 248645"/>
                <a:gd name="connsiteX0" fmla="*/ 0 w 1354883"/>
                <a:gd name="connsiteY0" fmla="*/ 112572 h 248213"/>
                <a:gd name="connsiteX1" fmla="*/ 100723 w 1354883"/>
                <a:gd name="connsiteY1" fmla="*/ 154046 h 248213"/>
                <a:gd name="connsiteX2" fmla="*/ 280443 w 1354883"/>
                <a:gd name="connsiteY2" fmla="*/ 193545 h 248213"/>
                <a:gd name="connsiteX3" fmla="*/ 499662 w 1354883"/>
                <a:gd name="connsiteY3" fmla="*/ 231069 h 248213"/>
                <a:gd name="connsiteX4" fmla="*/ 667532 w 1354883"/>
                <a:gd name="connsiteY4" fmla="*/ 246869 h 248213"/>
                <a:gd name="connsiteX5" fmla="*/ 922300 w 1354883"/>
                <a:gd name="connsiteY5" fmla="*/ 244894 h 248213"/>
                <a:gd name="connsiteX6" fmla="*/ 1157319 w 1354883"/>
                <a:gd name="connsiteY6" fmla="*/ 225144 h 248213"/>
                <a:gd name="connsiteX7" fmla="*/ 1352838 w 1354883"/>
                <a:gd name="connsiteY7" fmla="*/ 183670 h 248213"/>
                <a:gd name="connsiteX8" fmla="*/ 1337039 w 1354883"/>
                <a:gd name="connsiteY8" fmla="*/ 0 h 248213"/>
                <a:gd name="connsiteX0" fmla="*/ 0 w 1354883"/>
                <a:gd name="connsiteY0" fmla="*/ 112572 h 248213"/>
                <a:gd name="connsiteX1" fmla="*/ 100723 w 1354883"/>
                <a:gd name="connsiteY1" fmla="*/ 154046 h 248213"/>
                <a:gd name="connsiteX2" fmla="*/ 274519 w 1354883"/>
                <a:gd name="connsiteY2" fmla="*/ 193545 h 248213"/>
                <a:gd name="connsiteX3" fmla="*/ 499662 w 1354883"/>
                <a:gd name="connsiteY3" fmla="*/ 231069 h 248213"/>
                <a:gd name="connsiteX4" fmla="*/ 667532 w 1354883"/>
                <a:gd name="connsiteY4" fmla="*/ 246869 h 248213"/>
                <a:gd name="connsiteX5" fmla="*/ 922300 w 1354883"/>
                <a:gd name="connsiteY5" fmla="*/ 244894 h 248213"/>
                <a:gd name="connsiteX6" fmla="*/ 1157319 w 1354883"/>
                <a:gd name="connsiteY6" fmla="*/ 225144 h 248213"/>
                <a:gd name="connsiteX7" fmla="*/ 1352838 w 1354883"/>
                <a:gd name="connsiteY7" fmla="*/ 183670 h 248213"/>
                <a:gd name="connsiteX8" fmla="*/ 1337039 w 1354883"/>
                <a:gd name="connsiteY8" fmla="*/ 0 h 248213"/>
                <a:gd name="connsiteX0" fmla="*/ 0 w 1362783"/>
                <a:gd name="connsiteY0" fmla="*/ 126397 h 248213"/>
                <a:gd name="connsiteX1" fmla="*/ 108623 w 1362783"/>
                <a:gd name="connsiteY1" fmla="*/ 154046 h 248213"/>
                <a:gd name="connsiteX2" fmla="*/ 282419 w 1362783"/>
                <a:gd name="connsiteY2" fmla="*/ 193545 h 248213"/>
                <a:gd name="connsiteX3" fmla="*/ 507562 w 1362783"/>
                <a:gd name="connsiteY3" fmla="*/ 231069 h 248213"/>
                <a:gd name="connsiteX4" fmla="*/ 675432 w 1362783"/>
                <a:gd name="connsiteY4" fmla="*/ 246869 h 248213"/>
                <a:gd name="connsiteX5" fmla="*/ 930200 w 1362783"/>
                <a:gd name="connsiteY5" fmla="*/ 244894 h 248213"/>
                <a:gd name="connsiteX6" fmla="*/ 1165219 w 1362783"/>
                <a:gd name="connsiteY6" fmla="*/ 225144 h 248213"/>
                <a:gd name="connsiteX7" fmla="*/ 1360738 w 1362783"/>
                <a:gd name="connsiteY7" fmla="*/ 183670 h 248213"/>
                <a:gd name="connsiteX8" fmla="*/ 1344939 w 1362783"/>
                <a:gd name="connsiteY8" fmla="*/ 0 h 248213"/>
                <a:gd name="connsiteX0" fmla="*/ 0 w 1360741"/>
                <a:gd name="connsiteY0" fmla="*/ 146146 h 267962"/>
                <a:gd name="connsiteX1" fmla="*/ 108623 w 1360741"/>
                <a:gd name="connsiteY1" fmla="*/ 173795 h 267962"/>
                <a:gd name="connsiteX2" fmla="*/ 282419 w 1360741"/>
                <a:gd name="connsiteY2" fmla="*/ 213294 h 267962"/>
                <a:gd name="connsiteX3" fmla="*/ 507562 w 1360741"/>
                <a:gd name="connsiteY3" fmla="*/ 250818 h 267962"/>
                <a:gd name="connsiteX4" fmla="*/ 675432 w 1360741"/>
                <a:gd name="connsiteY4" fmla="*/ 266618 h 267962"/>
                <a:gd name="connsiteX5" fmla="*/ 930200 w 1360741"/>
                <a:gd name="connsiteY5" fmla="*/ 264643 h 267962"/>
                <a:gd name="connsiteX6" fmla="*/ 1165219 w 1360741"/>
                <a:gd name="connsiteY6" fmla="*/ 244893 h 267962"/>
                <a:gd name="connsiteX7" fmla="*/ 1360738 w 1360741"/>
                <a:gd name="connsiteY7" fmla="*/ 203419 h 267962"/>
                <a:gd name="connsiteX8" fmla="*/ 104673 w 1360741"/>
                <a:gd name="connsiteY8" fmla="*/ 0 h 267962"/>
                <a:gd name="connsiteX0" fmla="*/ 0 w 1424383"/>
                <a:gd name="connsiteY0" fmla="*/ 146146 h 267962"/>
                <a:gd name="connsiteX1" fmla="*/ 108623 w 1424383"/>
                <a:gd name="connsiteY1" fmla="*/ 173795 h 267962"/>
                <a:gd name="connsiteX2" fmla="*/ 282419 w 1424383"/>
                <a:gd name="connsiteY2" fmla="*/ 213294 h 267962"/>
                <a:gd name="connsiteX3" fmla="*/ 507562 w 1424383"/>
                <a:gd name="connsiteY3" fmla="*/ 250818 h 267962"/>
                <a:gd name="connsiteX4" fmla="*/ 675432 w 1424383"/>
                <a:gd name="connsiteY4" fmla="*/ 266618 h 267962"/>
                <a:gd name="connsiteX5" fmla="*/ 930200 w 1424383"/>
                <a:gd name="connsiteY5" fmla="*/ 264643 h 267962"/>
                <a:gd name="connsiteX6" fmla="*/ 1165219 w 1424383"/>
                <a:gd name="connsiteY6" fmla="*/ 244893 h 267962"/>
                <a:gd name="connsiteX7" fmla="*/ 1360738 w 1424383"/>
                <a:gd name="connsiteY7" fmla="*/ 203419 h 267962"/>
                <a:gd name="connsiteX8" fmla="*/ 1317289 w 1424383"/>
                <a:gd name="connsiteY8" fmla="*/ 25674 h 267962"/>
                <a:gd name="connsiteX9" fmla="*/ 104673 w 1424383"/>
                <a:gd name="connsiteY9" fmla="*/ 0 h 267962"/>
                <a:gd name="connsiteX0" fmla="*/ 0 w 1362577"/>
                <a:gd name="connsiteY0" fmla="*/ 146146 h 267962"/>
                <a:gd name="connsiteX1" fmla="*/ 108623 w 1362577"/>
                <a:gd name="connsiteY1" fmla="*/ 173795 h 267962"/>
                <a:gd name="connsiteX2" fmla="*/ 282419 w 1362577"/>
                <a:gd name="connsiteY2" fmla="*/ 213294 h 267962"/>
                <a:gd name="connsiteX3" fmla="*/ 507562 w 1362577"/>
                <a:gd name="connsiteY3" fmla="*/ 250818 h 267962"/>
                <a:gd name="connsiteX4" fmla="*/ 675432 w 1362577"/>
                <a:gd name="connsiteY4" fmla="*/ 266618 h 267962"/>
                <a:gd name="connsiteX5" fmla="*/ 930200 w 1362577"/>
                <a:gd name="connsiteY5" fmla="*/ 264643 h 267962"/>
                <a:gd name="connsiteX6" fmla="*/ 1165219 w 1362577"/>
                <a:gd name="connsiteY6" fmla="*/ 244893 h 267962"/>
                <a:gd name="connsiteX7" fmla="*/ 1360738 w 1362577"/>
                <a:gd name="connsiteY7" fmla="*/ 203419 h 267962"/>
                <a:gd name="connsiteX8" fmla="*/ 1317289 w 1362577"/>
                <a:gd name="connsiteY8" fmla="*/ 25674 h 267962"/>
                <a:gd name="connsiteX9" fmla="*/ 104673 w 1362577"/>
                <a:gd name="connsiteY9" fmla="*/ 0 h 267962"/>
                <a:gd name="connsiteX0" fmla="*/ 0 w 1374908"/>
                <a:gd name="connsiteY0" fmla="*/ 152829 h 274645"/>
                <a:gd name="connsiteX1" fmla="*/ 108623 w 1374908"/>
                <a:gd name="connsiteY1" fmla="*/ 180478 h 274645"/>
                <a:gd name="connsiteX2" fmla="*/ 282419 w 1374908"/>
                <a:gd name="connsiteY2" fmla="*/ 219977 h 274645"/>
                <a:gd name="connsiteX3" fmla="*/ 507562 w 1374908"/>
                <a:gd name="connsiteY3" fmla="*/ 257501 h 274645"/>
                <a:gd name="connsiteX4" fmla="*/ 675432 w 1374908"/>
                <a:gd name="connsiteY4" fmla="*/ 273301 h 274645"/>
                <a:gd name="connsiteX5" fmla="*/ 930200 w 1374908"/>
                <a:gd name="connsiteY5" fmla="*/ 271326 h 274645"/>
                <a:gd name="connsiteX6" fmla="*/ 1165219 w 1374908"/>
                <a:gd name="connsiteY6" fmla="*/ 251576 h 274645"/>
                <a:gd name="connsiteX7" fmla="*/ 1360738 w 1374908"/>
                <a:gd name="connsiteY7" fmla="*/ 210102 h 274645"/>
                <a:gd name="connsiteX8" fmla="*/ 1348889 w 1374908"/>
                <a:gd name="connsiteY8" fmla="*/ 12608 h 274645"/>
                <a:gd name="connsiteX9" fmla="*/ 104673 w 1374908"/>
                <a:gd name="connsiteY9" fmla="*/ 6683 h 274645"/>
                <a:gd name="connsiteX0" fmla="*/ 0 w 1362824"/>
                <a:gd name="connsiteY0" fmla="*/ 152829 h 274645"/>
                <a:gd name="connsiteX1" fmla="*/ 108623 w 1362824"/>
                <a:gd name="connsiteY1" fmla="*/ 180478 h 274645"/>
                <a:gd name="connsiteX2" fmla="*/ 282419 w 1362824"/>
                <a:gd name="connsiteY2" fmla="*/ 219977 h 274645"/>
                <a:gd name="connsiteX3" fmla="*/ 507562 w 1362824"/>
                <a:gd name="connsiteY3" fmla="*/ 257501 h 274645"/>
                <a:gd name="connsiteX4" fmla="*/ 675432 w 1362824"/>
                <a:gd name="connsiteY4" fmla="*/ 273301 h 274645"/>
                <a:gd name="connsiteX5" fmla="*/ 930200 w 1362824"/>
                <a:gd name="connsiteY5" fmla="*/ 271326 h 274645"/>
                <a:gd name="connsiteX6" fmla="*/ 1165219 w 1362824"/>
                <a:gd name="connsiteY6" fmla="*/ 251576 h 274645"/>
                <a:gd name="connsiteX7" fmla="*/ 1360738 w 1362824"/>
                <a:gd name="connsiteY7" fmla="*/ 210102 h 274645"/>
                <a:gd name="connsiteX8" fmla="*/ 1348889 w 1362824"/>
                <a:gd name="connsiteY8" fmla="*/ 12608 h 274645"/>
                <a:gd name="connsiteX9" fmla="*/ 104673 w 1362824"/>
                <a:gd name="connsiteY9" fmla="*/ 6683 h 274645"/>
                <a:gd name="connsiteX0" fmla="*/ 0 w 1362824"/>
                <a:gd name="connsiteY0" fmla="*/ 146146 h 267962"/>
                <a:gd name="connsiteX1" fmla="*/ 108623 w 1362824"/>
                <a:gd name="connsiteY1" fmla="*/ 173795 h 267962"/>
                <a:gd name="connsiteX2" fmla="*/ 282419 w 1362824"/>
                <a:gd name="connsiteY2" fmla="*/ 213294 h 267962"/>
                <a:gd name="connsiteX3" fmla="*/ 507562 w 1362824"/>
                <a:gd name="connsiteY3" fmla="*/ 250818 h 267962"/>
                <a:gd name="connsiteX4" fmla="*/ 675432 w 1362824"/>
                <a:gd name="connsiteY4" fmla="*/ 266618 h 267962"/>
                <a:gd name="connsiteX5" fmla="*/ 930200 w 1362824"/>
                <a:gd name="connsiteY5" fmla="*/ 264643 h 267962"/>
                <a:gd name="connsiteX6" fmla="*/ 1165219 w 1362824"/>
                <a:gd name="connsiteY6" fmla="*/ 244893 h 267962"/>
                <a:gd name="connsiteX7" fmla="*/ 1360738 w 1362824"/>
                <a:gd name="connsiteY7" fmla="*/ 203419 h 267962"/>
                <a:gd name="connsiteX8" fmla="*/ 1348889 w 1362824"/>
                <a:gd name="connsiteY8" fmla="*/ 5925 h 267962"/>
                <a:gd name="connsiteX9" fmla="*/ 104673 w 1362824"/>
                <a:gd name="connsiteY9" fmla="*/ 0 h 267962"/>
                <a:gd name="connsiteX0" fmla="*/ 37523 w 1400347"/>
                <a:gd name="connsiteY0" fmla="*/ 296242 h 418058"/>
                <a:gd name="connsiteX1" fmla="*/ 146146 w 1400347"/>
                <a:gd name="connsiteY1" fmla="*/ 323891 h 418058"/>
                <a:gd name="connsiteX2" fmla="*/ 319942 w 1400347"/>
                <a:gd name="connsiteY2" fmla="*/ 363390 h 418058"/>
                <a:gd name="connsiteX3" fmla="*/ 545085 w 1400347"/>
                <a:gd name="connsiteY3" fmla="*/ 400914 h 418058"/>
                <a:gd name="connsiteX4" fmla="*/ 712955 w 1400347"/>
                <a:gd name="connsiteY4" fmla="*/ 416714 h 418058"/>
                <a:gd name="connsiteX5" fmla="*/ 967723 w 1400347"/>
                <a:gd name="connsiteY5" fmla="*/ 414739 h 418058"/>
                <a:gd name="connsiteX6" fmla="*/ 1202742 w 1400347"/>
                <a:gd name="connsiteY6" fmla="*/ 394989 h 418058"/>
                <a:gd name="connsiteX7" fmla="*/ 1398261 w 1400347"/>
                <a:gd name="connsiteY7" fmla="*/ 353515 h 418058"/>
                <a:gd name="connsiteX8" fmla="*/ 1386412 w 1400347"/>
                <a:gd name="connsiteY8" fmla="*/ 156021 h 418058"/>
                <a:gd name="connsiteX9" fmla="*/ 0 w 1400347"/>
                <a:gd name="connsiteY9" fmla="*/ 0 h 418058"/>
                <a:gd name="connsiteX0" fmla="*/ 37523 w 1399358"/>
                <a:gd name="connsiteY0" fmla="*/ 315025 h 436841"/>
                <a:gd name="connsiteX1" fmla="*/ 146146 w 1399358"/>
                <a:gd name="connsiteY1" fmla="*/ 342674 h 436841"/>
                <a:gd name="connsiteX2" fmla="*/ 319942 w 1399358"/>
                <a:gd name="connsiteY2" fmla="*/ 382173 h 436841"/>
                <a:gd name="connsiteX3" fmla="*/ 545085 w 1399358"/>
                <a:gd name="connsiteY3" fmla="*/ 419697 h 436841"/>
                <a:gd name="connsiteX4" fmla="*/ 712955 w 1399358"/>
                <a:gd name="connsiteY4" fmla="*/ 435497 h 436841"/>
                <a:gd name="connsiteX5" fmla="*/ 967723 w 1399358"/>
                <a:gd name="connsiteY5" fmla="*/ 433522 h 436841"/>
                <a:gd name="connsiteX6" fmla="*/ 1202742 w 1399358"/>
                <a:gd name="connsiteY6" fmla="*/ 413772 h 436841"/>
                <a:gd name="connsiteX7" fmla="*/ 1398261 w 1399358"/>
                <a:gd name="connsiteY7" fmla="*/ 372298 h 436841"/>
                <a:gd name="connsiteX8" fmla="*/ 1378513 w 1399358"/>
                <a:gd name="connsiteY8" fmla="*/ 1008 h 436841"/>
                <a:gd name="connsiteX9" fmla="*/ 0 w 1399358"/>
                <a:gd name="connsiteY9" fmla="*/ 18783 h 436841"/>
                <a:gd name="connsiteX0" fmla="*/ 37523 w 1403207"/>
                <a:gd name="connsiteY0" fmla="*/ 318901 h 440717"/>
                <a:gd name="connsiteX1" fmla="*/ 146146 w 1403207"/>
                <a:gd name="connsiteY1" fmla="*/ 346550 h 440717"/>
                <a:gd name="connsiteX2" fmla="*/ 319942 w 1403207"/>
                <a:gd name="connsiteY2" fmla="*/ 386049 h 440717"/>
                <a:gd name="connsiteX3" fmla="*/ 545085 w 1403207"/>
                <a:gd name="connsiteY3" fmla="*/ 423573 h 440717"/>
                <a:gd name="connsiteX4" fmla="*/ 712955 w 1403207"/>
                <a:gd name="connsiteY4" fmla="*/ 439373 h 440717"/>
                <a:gd name="connsiteX5" fmla="*/ 967723 w 1403207"/>
                <a:gd name="connsiteY5" fmla="*/ 437398 h 440717"/>
                <a:gd name="connsiteX6" fmla="*/ 1202742 w 1403207"/>
                <a:gd name="connsiteY6" fmla="*/ 417648 h 440717"/>
                <a:gd name="connsiteX7" fmla="*/ 1398261 w 1403207"/>
                <a:gd name="connsiteY7" fmla="*/ 376174 h 440717"/>
                <a:gd name="connsiteX8" fmla="*/ 1394312 w 1403207"/>
                <a:gd name="connsiteY8" fmla="*/ 934 h 440717"/>
                <a:gd name="connsiteX9" fmla="*/ 0 w 1403207"/>
                <a:gd name="connsiteY9" fmla="*/ 22659 h 440717"/>
                <a:gd name="connsiteX0" fmla="*/ 37523 w 1448685"/>
                <a:gd name="connsiteY0" fmla="*/ 347974 h 469790"/>
                <a:gd name="connsiteX1" fmla="*/ 146146 w 1448685"/>
                <a:gd name="connsiteY1" fmla="*/ 375623 h 469790"/>
                <a:gd name="connsiteX2" fmla="*/ 319942 w 1448685"/>
                <a:gd name="connsiteY2" fmla="*/ 415122 h 469790"/>
                <a:gd name="connsiteX3" fmla="*/ 545085 w 1448685"/>
                <a:gd name="connsiteY3" fmla="*/ 452646 h 469790"/>
                <a:gd name="connsiteX4" fmla="*/ 712955 w 1448685"/>
                <a:gd name="connsiteY4" fmla="*/ 468446 h 469790"/>
                <a:gd name="connsiteX5" fmla="*/ 967723 w 1448685"/>
                <a:gd name="connsiteY5" fmla="*/ 466471 h 469790"/>
                <a:gd name="connsiteX6" fmla="*/ 1202742 w 1448685"/>
                <a:gd name="connsiteY6" fmla="*/ 446721 h 469790"/>
                <a:gd name="connsiteX7" fmla="*/ 1398261 w 1448685"/>
                <a:gd name="connsiteY7" fmla="*/ 405247 h 469790"/>
                <a:gd name="connsiteX8" fmla="*/ 1394312 w 1448685"/>
                <a:gd name="connsiteY8" fmla="*/ 30007 h 469790"/>
                <a:gd name="connsiteX9" fmla="*/ 726682 w 1448685"/>
                <a:gd name="connsiteY9" fmla="*/ 19695 h 469790"/>
                <a:gd name="connsiteX10" fmla="*/ 0 w 1448685"/>
                <a:gd name="connsiteY10" fmla="*/ 51732 h 469790"/>
                <a:gd name="connsiteX0" fmla="*/ 37523 w 1402690"/>
                <a:gd name="connsiteY0" fmla="*/ 347974 h 469790"/>
                <a:gd name="connsiteX1" fmla="*/ 146146 w 1402690"/>
                <a:gd name="connsiteY1" fmla="*/ 375623 h 469790"/>
                <a:gd name="connsiteX2" fmla="*/ 319942 w 1402690"/>
                <a:gd name="connsiteY2" fmla="*/ 415122 h 469790"/>
                <a:gd name="connsiteX3" fmla="*/ 545085 w 1402690"/>
                <a:gd name="connsiteY3" fmla="*/ 452646 h 469790"/>
                <a:gd name="connsiteX4" fmla="*/ 712955 w 1402690"/>
                <a:gd name="connsiteY4" fmla="*/ 468446 h 469790"/>
                <a:gd name="connsiteX5" fmla="*/ 967723 w 1402690"/>
                <a:gd name="connsiteY5" fmla="*/ 466471 h 469790"/>
                <a:gd name="connsiteX6" fmla="*/ 1202742 w 1402690"/>
                <a:gd name="connsiteY6" fmla="*/ 446721 h 469790"/>
                <a:gd name="connsiteX7" fmla="*/ 1398261 w 1402690"/>
                <a:gd name="connsiteY7" fmla="*/ 405247 h 469790"/>
                <a:gd name="connsiteX8" fmla="*/ 1394312 w 1402690"/>
                <a:gd name="connsiteY8" fmla="*/ 30007 h 469790"/>
                <a:gd name="connsiteX9" fmla="*/ 726682 w 1402690"/>
                <a:gd name="connsiteY9" fmla="*/ 19695 h 469790"/>
                <a:gd name="connsiteX10" fmla="*/ 0 w 1402690"/>
                <a:gd name="connsiteY10" fmla="*/ 51732 h 469790"/>
                <a:gd name="connsiteX0" fmla="*/ 37523 w 1398971"/>
                <a:gd name="connsiteY0" fmla="*/ 347974 h 469790"/>
                <a:gd name="connsiteX1" fmla="*/ 146146 w 1398971"/>
                <a:gd name="connsiteY1" fmla="*/ 375623 h 469790"/>
                <a:gd name="connsiteX2" fmla="*/ 319942 w 1398971"/>
                <a:gd name="connsiteY2" fmla="*/ 415122 h 469790"/>
                <a:gd name="connsiteX3" fmla="*/ 545085 w 1398971"/>
                <a:gd name="connsiteY3" fmla="*/ 452646 h 469790"/>
                <a:gd name="connsiteX4" fmla="*/ 712955 w 1398971"/>
                <a:gd name="connsiteY4" fmla="*/ 468446 h 469790"/>
                <a:gd name="connsiteX5" fmla="*/ 967723 w 1398971"/>
                <a:gd name="connsiteY5" fmla="*/ 466471 h 469790"/>
                <a:gd name="connsiteX6" fmla="*/ 1202742 w 1398971"/>
                <a:gd name="connsiteY6" fmla="*/ 446721 h 469790"/>
                <a:gd name="connsiteX7" fmla="*/ 1398261 w 1398971"/>
                <a:gd name="connsiteY7" fmla="*/ 405247 h 469790"/>
                <a:gd name="connsiteX8" fmla="*/ 1394312 w 1398971"/>
                <a:gd name="connsiteY8" fmla="*/ 30007 h 469790"/>
                <a:gd name="connsiteX9" fmla="*/ 726682 w 1398971"/>
                <a:gd name="connsiteY9" fmla="*/ 19695 h 469790"/>
                <a:gd name="connsiteX10" fmla="*/ 0 w 1398971"/>
                <a:gd name="connsiteY10" fmla="*/ 51732 h 469790"/>
                <a:gd name="connsiteX0" fmla="*/ 37523 w 1398784"/>
                <a:gd name="connsiteY0" fmla="*/ 353404 h 475220"/>
                <a:gd name="connsiteX1" fmla="*/ 146146 w 1398784"/>
                <a:gd name="connsiteY1" fmla="*/ 381053 h 475220"/>
                <a:gd name="connsiteX2" fmla="*/ 319942 w 1398784"/>
                <a:gd name="connsiteY2" fmla="*/ 420552 h 475220"/>
                <a:gd name="connsiteX3" fmla="*/ 545085 w 1398784"/>
                <a:gd name="connsiteY3" fmla="*/ 458076 h 475220"/>
                <a:gd name="connsiteX4" fmla="*/ 712955 w 1398784"/>
                <a:gd name="connsiteY4" fmla="*/ 473876 h 475220"/>
                <a:gd name="connsiteX5" fmla="*/ 967723 w 1398784"/>
                <a:gd name="connsiteY5" fmla="*/ 471901 h 475220"/>
                <a:gd name="connsiteX6" fmla="*/ 1202742 w 1398784"/>
                <a:gd name="connsiteY6" fmla="*/ 452151 h 475220"/>
                <a:gd name="connsiteX7" fmla="*/ 1398261 w 1398784"/>
                <a:gd name="connsiteY7" fmla="*/ 410677 h 475220"/>
                <a:gd name="connsiteX8" fmla="*/ 1386429 w 1398784"/>
                <a:gd name="connsiteY8" fmla="*/ 27554 h 475220"/>
                <a:gd name="connsiteX9" fmla="*/ 726682 w 1398784"/>
                <a:gd name="connsiteY9" fmla="*/ 25125 h 475220"/>
                <a:gd name="connsiteX10" fmla="*/ 0 w 1398784"/>
                <a:gd name="connsiteY10" fmla="*/ 57162 h 475220"/>
                <a:gd name="connsiteX0" fmla="*/ 37523 w 1399305"/>
                <a:gd name="connsiteY0" fmla="*/ 353404 h 475220"/>
                <a:gd name="connsiteX1" fmla="*/ 146146 w 1399305"/>
                <a:gd name="connsiteY1" fmla="*/ 381053 h 475220"/>
                <a:gd name="connsiteX2" fmla="*/ 319942 w 1399305"/>
                <a:gd name="connsiteY2" fmla="*/ 420552 h 475220"/>
                <a:gd name="connsiteX3" fmla="*/ 545085 w 1399305"/>
                <a:gd name="connsiteY3" fmla="*/ 458076 h 475220"/>
                <a:gd name="connsiteX4" fmla="*/ 712955 w 1399305"/>
                <a:gd name="connsiteY4" fmla="*/ 473876 h 475220"/>
                <a:gd name="connsiteX5" fmla="*/ 967723 w 1399305"/>
                <a:gd name="connsiteY5" fmla="*/ 471901 h 475220"/>
                <a:gd name="connsiteX6" fmla="*/ 1202742 w 1399305"/>
                <a:gd name="connsiteY6" fmla="*/ 452151 h 475220"/>
                <a:gd name="connsiteX7" fmla="*/ 1398261 w 1399305"/>
                <a:gd name="connsiteY7" fmla="*/ 410677 h 475220"/>
                <a:gd name="connsiteX8" fmla="*/ 1386429 w 1399305"/>
                <a:gd name="connsiteY8" fmla="*/ 27554 h 475220"/>
                <a:gd name="connsiteX9" fmla="*/ 726682 w 1399305"/>
                <a:gd name="connsiteY9" fmla="*/ 25125 h 475220"/>
                <a:gd name="connsiteX10" fmla="*/ 0 w 1399305"/>
                <a:gd name="connsiteY10" fmla="*/ 57162 h 475220"/>
                <a:gd name="connsiteX0" fmla="*/ 37523 w 1399305"/>
                <a:gd name="connsiteY0" fmla="*/ 353404 h 475220"/>
                <a:gd name="connsiteX1" fmla="*/ 146146 w 1399305"/>
                <a:gd name="connsiteY1" fmla="*/ 381053 h 475220"/>
                <a:gd name="connsiteX2" fmla="*/ 314623 w 1399305"/>
                <a:gd name="connsiteY2" fmla="*/ 431063 h 475220"/>
                <a:gd name="connsiteX3" fmla="*/ 545085 w 1399305"/>
                <a:gd name="connsiteY3" fmla="*/ 458076 h 475220"/>
                <a:gd name="connsiteX4" fmla="*/ 712955 w 1399305"/>
                <a:gd name="connsiteY4" fmla="*/ 473876 h 475220"/>
                <a:gd name="connsiteX5" fmla="*/ 967723 w 1399305"/>
                <a:gd name="connsiteY5" fmla="*/ 471901 h 475220"/>
                <a:gd name="connsiteX6" fmla="*/ 1202742 w 1399305"/>
                <a:gd name="connsiteY6" fmla="*/ 452151 h 475220"/>
                <a:gd name="connsiteX7" fmla="*/ 1398261 w 1399305"/>
                <a:gd name="connsiteY7" fmla="*/ 410677 h 475220"/>
                <a:gd name="connsiteX8" fmla="*/ 1386429 w 1399305"/>
                <a:gd name="connsiteY8" fmla="*/ 27554 h 475220"/>
                <a:gd name="connsiteX9" fmla="*/ 726682 w 1399305"/>
                <a:gd name="connsiteY9" fmla="*/ 25125 h 475220"/>
                <a:gd name="connsiteX10" fmla="*/ 0 w 1399305"/>
                <a:gd name="connsiteY10" fmla="*/ 57162 h 475220"/>
                <a:gd name="connsiteX0" fmla="*/ 37523 w 1399305"/>
                <a:gd name="connsiteY0" fmla="*/ 353404 h 475220"/>
                <a:gd name="connsiteX1" fmla="*/ 146146 w 1399305"/>
                <a:gd name="connsiteY1" fmla="*/ 388935 h 475220"/>
                <a:gd name="connsiteX2" fmla="*/ 314623 w 1399305"/>
                <a:gd name="connsiteY2" fmla="*/ 431063 h 475220"/>
                <a:gd name="connsiteX3" fmla="*/ 545085 w 1399305"/>
                <a:gd name="connsiteY3" fmla="*/ 458076 h 475220"/>
                <a:gd name="connsiteX4" fmla="*/ 712955 w 1399305"/>
                <a:gd name="connsiteY4" fmla="*/ 473876 h 475220"/>
                <a:gd name="connsiteX5" fmla="*/ 967723 w 1399305"/>
                <a:gd name="connsiteY5" fmla="*/ 471901 h 475220"/>
                <a:gd name="connsiteX6" fmla="*/ 1202742 w 1399305"/>
                <a:gd name="connsiteY6" fmla="*/ 452151 h 475220"/>
                <a:gd name="connsiteX7" fmla="*/ 1398261 w 1399305"/>
                <a:gd name="connsiteY7" fmla="*/ 410677 h 475220"/>
                <a:gd name="connsiteX8" fmla="*/ 1386429 w 1399305"/>
                <a:gd name="connsiteY8" fmla="*/ 27554 h 475220"/>
                <a:gd name="connsiteX9" fmla="*/ 726682 w 1399305"/>
                <a:gd name="connsiteY9" fmla="*/ 25125 h 475220"/>
                <a:gd name="connsiteX10" fmla="*/ 0 w 1399305"/>
                <a:gd name="connsiteY10" fmla="*/ 57162 h 47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9305" h="475220">
                  <a:moveTo>
                    <a:pt x="37523" y="353404"/>
                  </a:moveTo>
                  <a:cubicBezTo>
                    <a:pt x="64514" y="367393"/>
                    <a:pt x="99963" y="375992"/>
                    <a:pt x="146146" y="388935"/>
                  </a:cubicBezTo>
                  <a:cubicBezTo>
                    <a:pt x="192329" y="401878"/>
                    <a:pt x="248133" y="419539"/>
                    <a:pt x="314623" y="431063"/>
                  </a:cubicBezTo>
                  <a:cubicBezTo>
                    <a:pt x="381113" y="442587"/>
                    <a:pt x="478696" y="450941"/>
                    <a:pt x="545085" y="458076"/>
                  </a:cubicBezTo>
                  <a:cubicBezTo>
                    <a:pt x="611474" y="465211"/>
                    <a:pt x="642515" y="471572"/>
                    <a:pt x="712955" y="473876"/>
                  </a:cubicBezTo>
                  <a:cubicBezTo>
                    <a:pt x="783395" y="476180"/>
                    <a:pt x="886092" y="475522"/>
                    <a:pt x="967723" y="471901"/>
                  </a:cubicBezTo>
                  <a:cubicBezTo>
                    <a:pt x="1049354" y="468280"/>
                    <a:pt x="1130986" y="462355"/>
                    <a:pt x="1202742" y="452151"/>
                  </a:cubicBezTo>
                  <a:cubicBezTo>
                    <a:pt x="1274498" y="441947"/>
                    <a:pt x="1393653" y="432072"/>
                    <a:pt x="1398261" y="410677"/>
                  </a:cubicBezTo>
                  <a:cubicBezTo>
                    <a:pt x="1402869" y="389282"/>
                    <a:pt x="1391016" y="164996"/>
                    <a:pt x="1386429" y="27554"/>
                  </a:cubicBezTo>
                  <a:cubicBezTo>
                    <a:pt x="1268855" y="-31060"/>
                    <a:pt x="959067" y="21504"/>
                    <a:pt x="726682" y="25125"/>
                  </a:cubicBezTo>
                  <a:cubicBezTo>
                    <a:pt x="494297" y="28746"/>
                    <a:pt x="115469" y="57467"/>
                    <a:pt x="0" y="57162"/>
                  </a:cubicBezTo>
                </a:path>
              </a:pathLst>
            </a:custGeom>
            <a:solidFill>
              <a:srgbClr val="ADDB7B"/>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p:cNvSpPr/>
            <p:nvPr/>
          </p:nvSpPr>
          <p:spPr>
            <a:xfrm>
              <a:off x="4684538" y="4348655"/>
              <a:ext cx="338054" cy="604345"/>
            </a:xfrm>
            <a:custGeom>
              <a:avLst/>
              <a:gdLst>
                <a:gd name="connsiteX0" fmla="*/ 338054 w 338054"/>
                <a:gd name="connsiteY0" fmla="*/ 0 h 617912"/>
                <a:gd name="connsiteX1" fmla="*/ 96985 w 338054"/>
                <a:gd name="connsiteY1" fmla="*/ 130232 h 617912"/>
                <a:gd name="connsiteX2" fmla="*/ 3 w 338054"/>
                <a:gd name="connsiteY2" fmla="*/ 304800 h 617912"/>
                <a:gd name="connsiteX3" fmla="*/ 99756 w 338054"/>
                <a:gd name="connsiteY3" fmla="*/ 482138 h 617912"/>
                <a:gd name="connsiteX4" fmla="*/ 335283 w 338054"/>
                <a:gd name="connsiteY4" fmla="*/ 606829 h 617912"/>
                <a:gd name="connsiteX5" fmla="*/ 335283 w 338054"/>
                <a:gd name="connsiteY5" fmla="*/ 606829 h 617912"/>
                <a:gd name="connsiteX6" fmla="*/ 338054 w 338054"/>
                <a:gd name="connsiteY6" fmla="*/ 617912 h 61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054" h="617912">
                  <a:moveTo>
                    <a:pt x="338054" y="0"/>
                  </a:moveTo>
                  <a:cubicBezTo>
                    <a:pt x="245690" y="39716"/>
                    <a:pt x="153327" y="79432"/>
                    <a:pt x="96985" y="130232"/>
                  </a:cubicBezTo>
                  <a:cubicBezTo>
                    <a:pt x="40643" y="181032"/>
                    <a:pt x="-459" y="246149"/>
                    <a:pt x="3" y="304800"/>
                  </a:cubicBezTo>
                  <a:cubicBezTo>
                    <a:pt x="465" y="363451"/>
                    <a:pt x="43876" y="431800"/>
                    <a:pt x="99756" y="482138"/>
                  </a:cubicBezTo>
                  <a:cubicBezTo>
                    <a:pt x="155636" y="532476"/>
                    <a:pt x="335283" y="606829"/>
                    <a:pt x="335283" y="606829"/>
                  </a:cubicBezTo>
                  <a:lnTo>
                    <a:pt x="335283" y="606829"/>
                  </a:lnTo>
                  <a:lnTo>
                    <a:pt x="338054" y="617912"/>
                  </a:lnTo>
                </a:path>
              </a:pathLst>
            </a:custGeom>
            <a:solidFill>
              <a:srgbClr val="66FF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5024845" y="4303504"/>
              <a:ext cx="1661160" cy="693600"/>
            </a:xfrm>
            <a:prstGeom prst="ellipse">
              <a:avLst/>
            </a:prstGeom>
            <a:solidFill>
              <a:srgbClr val="005A7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5" name="Rectangle 64"/>
            <p:cNvSpPr/>
            <p:nvPr/>
          </p:nvSpPr>
          <p:spPr>
            <a:xfrm>
              <a:off x="5024845" y="4082523"/>
              <a:ext cx="1341120" cy="977101"/>
            </a:xfrm>
            <a:prstGeom prst="rect">
              <a:avLst/>
            </a:prstGeom>
            <a:no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74" name="Straight Arrow Connector 73"/>
          <p:cNvCxnSpPr/>
          <p:nvPr/>
        </p:nvCxnSpPr>
        <p:spPr>
          <a:xfrm flipH="1" flipV="1">
            <a:off x="5560476" y="5027067"/>
            <a:ext cx="305849" cy="5128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 idx="0"/>
          </p:cNvCxnSpPr>
          <p:nvPr/>
        </p:nvCxnSpPr>
        <p:spPr>
          <a:xfrm flipH="1" flipV="1">
            <a:off x="6749958" y="4555336"/>
            <a:ext cx="526530" cy="65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608212" y="780818"/>
            <a:ext cx="3436356" cy="523220"/>
          </a:xfrm>
          <a:prstGeom prst="rect">
            <a:avLst/>
          </a:prstGeom>
          <a:noFill/>
        </p:spPr>
        <p:txBody>
          <a:bodyPr wrap="square" rtlCol="0">
            <a:spAutoFit/>
          </a:bodyPr>
          <a:lstStyle/>
          <a:p>
            <a:r>
              <a:rPr lang="en-GB" sz="1400" dirty="0" smtClean="0">
                <a:solidFill>
                  <a:srgbClr val="005A70"/>
                </a:solidFill>
              </a:rPr>
              <a:t>Case example of strategic fencing.</a:t>
            </a:r>
          </a:p>
          <a:p>
            <a:r>
              <a:rPr lang="en-GB" sz="1400" dirty="0" smtClean="0">
                <a:solidFill>
                  <a:srgbClr val="005A70"/>
                </a:solidFill>
              </a:rPr>
              <a:t> </a:t>
            </a:r>
            <a:r>
              <a:rPr lang="en-GB" sz="1400" dirty="0" err="1" smtClean="0">
                <a:solidFill>
                  <a:srgbClr val="005A70"/>
                </a:solidFill>
              </a:rPr>
              <a:t>Otmoor</a:t>
            </a:r>
            <a:r>
              <a:rPr lang="en-GB" sz="1400" dirty="0" smtClean="0">
                <a:solidFill>
                  <a:srgbClr val="005A70"/>
                </a:solidFill>
              </a:rPr>
              <a:t>: Central Pond </a:t>
            </a:r>
          </a:p>
        </p:txBody>
      </p:sp>
      <p:cxnSp>
        <p:nvCxnSpPr>
          <p:cNvPr id="28" name="Straight Arrow Connector 27"/>
          <p:cNvCxnSpPr/>
          <p:nvPr/>
        </p:nvCxnSpPr>
        <p:spPr>
          <a:xfrm>
            <a:off x="3499243" y="4297556"/>
            <a:ext cx="1172690" cy="1676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48015" y="6061159"/>
            <a:ext cx="1632815" cy="553998"/>
          </a:xfrm>
          <a:prstGeom prst="rect">
            <a:avLst/>
          </a:prstGeom>
          <a:noFill/>
        </p:spPr>
        <p:txBody>
          <a:bodyPr wrap="square" rtlCol="0">
            <a:spAutoFit/>
          </a:bodyPr>
          <a:lstStyle/>
          <a:p>
            <a:r>
              <a:rPr lang="en-GB" sz="1000" dirty="0" smtClean="0">
                <a:solidFill>
                  <a:schemeClr val="bg1"/>
                </a:solidFill>
              </a:rPr>
              <a:t>Marsh stitchwort in a typical location – just over the fence</a:t>
            </a:r>
          </a:p>
        </p:txBody>
      </p:sp>
      <p:sp>
        <p:nvSpPr>
          <p:cNvPr id="44" name="TextBox 43"/>
          <p:cNvSpPr txBox="1"/>
          <p:nvPr/>
        </p:nvSpPr>
        <p:spPr>
          <a:xfrm>
            <a:off x="2647993" y="4319181"/>
            <a:ext cx="1759007" cy="707886"/>
          </a:xfrm>
          <a:prstGeom prst="rect">
            <a:avLst/>
          </a:prstGeom>
          <a:noFill/>
        </p:spPr>
        <p:txBody>
          <a:bodyPr wrap="square" rtlCol="0">
            <a:spAutoFit/>
          </a:bodyPr>
          <a:lstStyle/>
          <a:p>
            <a:r>
              <a:rPr lang="en-GB" sz="1000" dirty="0" smtClean="0">
                <a:solidFill>
                  <a:schemeClr val="bg1"/>
                </a:solidFill>
              </a:rPr>
              <a:t>Tubular water-dropwort in areas that are wet and poached in winter but dry &amp; little poached in summer</a:t>
            </a:r>
          </a:p>
        </p:txBody>
      </p:sp>
      <p:cxnSp>
        <p:nvCxnSpPr>
          <p:cNvPr id="33" name="Straight Arrow Connector 32"/>
          <p:cNvCxnSpPr>
            <a:endCxn id="67" idx="4"/>
          </p:cNvCxnSpPr>
          <p:nvPr/>
        </p:nvCxnSpPr>
        <p:spPr>
          <a:xfrm flipV="1">
            <a:off x="3762878" y="4912136"/>
            <a:ext cx="1045909" cy="9471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739273" y="6202939"/>
            <a:ext cx="1275256" cy="400110"/>
          </a:xfrm>
          <a:prstGeom prst="rect">
            <a:avLst/>
          </a:prstGeom>
          <a:noFill/>
        </p:spPr>
        <p:txBody>
          <a:bodyPr wrap="square" rtlCol="0">
            <a:spAutoFit/>
          </a:bodyPr>
          <a:lstStyle/>
          <a:p>
            <a:r>
              <a:rPr lang="en-GB" sz="1000" dirty="0" smtClean="0">
                <a:solidFill>
                  <a:schemeClr val="bg1"/>
                </a:solidFill>
              </a:rPr>
              <a:t>Tubular water-dropwort</a:t>
            </a:r>
          </a:p>
        </p:txBody>
      </p:sp>
      <p:sp>
        <p:nvSpPr>
          <p:cNvPr id="50" name="TextBox 49"/>
          <p:cNvSpPr txBox="1"/>
          <p:nvPr/>
        </p:nvSpPr>
        <p:spPr>
          <a:xfrm>
            <a:off x="7239760" y="4713613"/>
            <a:ext cx="1580071" cy="861774"/>
          </a:xfrm>
          <a:prstGeom prst="rect">
            <a:avLst/>
          </a:prstGeom>
          <a:noFill/>
        </p:spPr>
        <p:txBody>
          <a:bodyPr wrap="square" rtlCol="0">
            <a:spAutoFit/>
          </a:bodyPr>
          <a:lstStyle/>
          <a:p>
            <a:r>
              <a:rPr lang="en-GB" sz="1000" dirty="0" smtClean="0">
                <a:solidFill>
                  <a:schemeClr val="bg1"/>
                </a:solidFill>
              </a:rPr>
              <a:t>Heavy poaching all year because stock always have access to water. OK diversity of plants – but nothing special</a:t>
            </a:r>
          </a:p>
        </p:txBody>
      </p:sp>
      <p:sp>
        <p:nvSpPr>
          <p:cNvPr id="19" name="TextBox 18"/>
          <p:cNvSpPr txBox="1"/>
          <p:nvPr/>
        </p:nvSpPr>
        <p:spPr>
          <a:xfrm>
            <a:off x="2641761" y="1787350"/>
            <a:ext cx="1008761" cy="430887"/>
          </a:xfrm>
          <a:prstGeom prst="rect">
            <a:avLst/>
          </a:prstGeom>
          <a:noFill/>
        </p:spPr>
        <p:txBody>
          <a:bodyPr wrap="square" rtlCol="0">
            <a:spAutoFit/>
          </a:bodyPr>
          <a:lstStyle/>
          <a:p>
            <a:r>
              <a:rPr lang="en-GB" sz="1100" dirty="0" smtClean="0">
                <a:solidFill>
                  <a:schemeClr val="bg1"/>
                </a:solidFill>
              </a:rPr>
              <a:t>Poached</a:t>
            </a:r>
          </a:p>
          <a:p>
            <a:r>
              <a:rPr lang="en-GB" sz="1100" dirty="0" smtClean="0">
                <a:solidFill>
                  <a:schemeClr val="bg1"/>
                </a:solidFill>
              </a:rPr>
              <a:t> to death</a:t>
            </a:r>
          </a:p>
        </p:txBody>
      </p:sp>
      <p:sp>
        <p:nvSpPr>
          <p:cNvPr id="57" name="TextBox 56"/>
          <p:cNvSpPr txBox="1"/>
          <p:nvPr/>
        </p:nvSpPr>
        <p:spPr>
          <a:xfrm>
            <a:off x="1021678" y="1682919"/>
            <a:ext cx="1435457" cy="600164"/>
          </a:xfrm>
          <a:prstGeom prst="rect">
            <a:avLst/>
          </a:prstGeom>
          <a:noFill/>
        </p:spPr>
        <p:txBody>
          <a:bodyPr wrap="square" rtlCol="0">
            <a:spAutoFit/>
          </a:bodyPr>
          <a:lstStyle/>
          <a:p>
            <a:pPr algn="r"/>
            <a:r>
              <a:rPr lang="en-GB" sz="1100" dirty="0" smtClean="0">
                <a:solidFill>
                  <a:schemeClr val="bg1"/>
                </a:solidFill>
              </a:rPr>
              <a:t>Never grazed </a:t>
            </a:r>
          </a:p>
          <a:p>
            <a:pPr algn="r"/>
            <a:r>
              <a:rPr lang="en-GB" sz="1100" dirty="0" smtClean="0">
                <a:solidFill>
                  <a:schemeClr val="bg1"/>
                </a:solidFill>
              </a:rPr>
              <a:t>so </a:t>
            </a:r>
            <a:r>
              <a:rPr lang="en-GB" sz="1100" dirty="0" smtClean="0">
                <a:solidFill>
                  <a:schemeClr val="bg1"/>
                </a:solidFill>
              </a:rPr>
              <a:t>mostly  </a:t>
            </a:r>
            <a:r>
              <a:rPr lang="en-GB" sz="1100" dirty="0" smtClean="0">
                <a:solidFill>
                  <a:schemeClr val="bg1"/>
                </a:solidFill>
              </a:rPr>
              <a:t>rank veg &amp; tall </a:t>
            </a:r>
            <a:r>
              <a:rPr lang="en-GB" sz="1100" dirty="0" err="1" smtClean="0">
                <a:solidFill>
                  <a:schemeClr val="bg1"/>
                </a:solidFill>
              </a:rPr>
              <a:t>emergents</a:t>
            </a:r>
            <a:endParaRPr lang="en-GB" sz="1100" dirty="0" smtClean="0">
              <a:solidFill>
                <a:schemeClr val="bg1"/>
              </a:solidFill>
            </a:endParaRPr>
          </a:p>
        </p:txBody>
      </p:sp>
    </p:spTree>
    <p:extLst>
      <p:ext uri="{BB962C8B-B14F-4D97-AF65-F5344CB8AC3E}">
        <p14:creationId xmlns:p14="http://schemas.microsoft.com/office/powerpoint/2010/main" val="3447517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a:extLst>
              <a:ext uri="{28A0092B-C50C-407E-A947-70E740481C1C}">
                <a14:useLocalDpi xmlns:a14="http://schemas.microsoft.com/office/drawing/2010/main" val="0"/>
              </a:ext>
            </a:extLst>
          </a:blip>
          <a:srcRect t="5562"/>
          <a:stretch>
            <a:fillRect/>
          </a:stretch>
        </p:blipFill>
        <p:spPr bwMode="auto">
          <a:xfrm>
            <a:off x="3222175" y="282237"/>
            <a:ext cx="3070984" cy="122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8"/>
          <p:cNvPicPr>
            <a:picLocks noChangeAspect="1" noChangeArrowheads="1"/>
          </p:cNvPicPr>
          <p:nvPr/>
        </p:nvPicPr>
        <p:blipFill>
          <a:blip r:embed="rId4">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1611086" y="2512431"/>
            <a:ext cx="7224940" cy="293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0">
              <a:spcAft>
                <a:spcPts val="800"/>
              </a:spcAft>
              <a:buNone/>
            </a:pPr>
            <a:r>
              <a:rPr lang="en-GB" sz="2800" dirty="0" smtClean="0"/>
              <a:t>To find out:</a:t>
            </a:r>
          </a:p>
          <a:p>
            <a:pPr marL="361950" lvl="0" indent="-361950">
              <a:spcAft>
                <a:spcPts val="800"/>
              </a:spcAft>
              <a:buClr>
                <a:srgbClr val="005A70"/>
              </a:buClr>
              <a:buSzPct val="160000"/>
            </a:pPr>
            <a:r>
              <a:rPr lang="en-GB" sz="2800" dirty="0" smtClean="0"/>
              <a:t>how the biodiversity of our best ponds has changed </a:t>
            </a:r>
            <a:r>
              <a:rPr lang="en-GB" sz="2800" dirty="0"/>
              <a:t>since the 1990s </a:t>
            </a:r>
            <a:endParaRPr lang="en-GB" sz="2800" dirty="0" smtClean="0"/>
          </a:p>
          <a:p>
            <a:pPr marL="361950" lvl="0" indent="-361950">
              <a:buClr>
                <a:srgbClr val="005A70"/>
              </a:buClr>
              <a:buSzPct val="160000"/>
            </a:pPr>
            <a:r>
              <a:rPr lang="en-GB" sz="2800" dirty="0" smtClean="0"/>
              <a:t>what </a:t>
            </a:r>
            <a:r>
              <a:rPr lang="en-GB" sz="2800" dirty="0"/>
              <a:t>caused </a:t>
            </a:r>
            <a:r>
              <a:rPr lang="en-GB" sz="2800" dirty="0" smtClean="0"/>
              <a:t>the </a:t>
            </a:r>
            <a:r>
              <a:rPr lang="en-GB" sz="2800" dirty="0"/>
              <a:t>changes </a:t>
            </a:r>
            <a:r>
              <a:rPr lang="en-GB" sz="2800" dirty="0" smtClean="0"/>
              <a:t>that have occurred</a:t>
            </a:r>
            <a:endParaRPr lang="en-GB" sz="2800" dirty="0"/>
          </a:p>
          <a:p>
            <a:pPr marL="342900" indent="-342900" eaLnBrk="1" hangingPunct="1">
              <a:spcBef>
                <a:spcPct val="0"/>
              </a:spcBef>
              <a:buClr>
                <a:srgbClr val="005A70"/>
              </a:buClr>
              <a:buSzPct val="150000"/>
              <a:buFont typeface="Arial" panose="020B0604020202020204" pitchFamily="34" charset="0"/>
              <a:buChar char="•"/>
              <a:defRPr/>
            </a:pPr>
            <a:endParaRPr lang="en-GB" altLang="en-US" sz="2000" b="1" dirty="0"/>
          </a:p>
        </p:txBody>
      </p:sp>
      <p:sp>
        <p:nvSpPr>
          <p:cNvPr id="3077" name="Rectangle 2"/>
          <p:cNvSpPr>
            <a:spLocks noGrp="1" noRot="1" noChangeArrowheads="1"/>
          </p:cNvSpPr>
          <p:nvPr>
            <p:ph type="title"/>
          </p:nvPr>
        </p:nvSpPr>
        <p:spPr>
          <a:xfrm>
            <a:off x="1179513" y="1548253"/>
            <a:ext cx="7888287" cy="1057955"/>
          </a:xfrm>
        </p:spPr>
        <p:txBody>
          <a:bodyPr/>
          <a:lstStyle/>
          <a:p>
            <a:pPr eaLnBrk="1" hangingPunct="1">
              <a:lnSpc>
                <a:spcPct val="85000"/>
              </a:lnSpc>
            </a:pPr>
            <a:r>
              <a:rPr lang="en-GB" altLang="en-US" b="1" dirty="0" smtClean="0">
                <a:solidFill>
                  <a:srgbClr val="005A70"/>
                </a:solidFill>
              </a:rPr>
              <a:t>Aims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349375" y="1125538"/>
            <a:ext cx="7537450" cy="5541962"/>
          </a:xfrm>
        </p:spPr>
        <p:txBody>
          <a:bodyPr/>
          <a:lstStyle/>
          <a:p>
            <a:pPr marL="361950" lvl="0" indent="-361950">
              <a:spcAft>
                <a:spcPts val="800"/>
              </a:spcAft>
              <a:buClr>
                <a:srgbClr val="005A70"/>
              </a:buClr>
              <a:buSzPct val="160000"/>
            </a:pPr>
            <a:r>
              <a:rPr lang="en-GB" sz="2400" dirty="0" smtClean="0"/>
              <a:t>In the early 1990s Freshwater Habitats Trust undertook the first survey of high quality ponds in the UK.</a:t>
            </a:r>
          </a:p>
          <a:p>
            <a:pPr marL="361950" lvl="0" indent="-361950">
              <a:spcAft>
                <a:spcPts val="800"/>
              </a:spcAft>
              <a:buClr>
                <a:srgbClr val="005A70"/>
              </a:buClr>
              <a:buSzPct val="160000"/>
            </a:pPr>
            <a:r>
              <a:rPr lang="en-GB" sz="2400" dirty="0" smtClean="0"/>
              <a:t>The results revealed that ponds were exceptionally rich and important habitats – supporting more species, and more rare species than our best rivers.</a:t>
            </a:r>
          </a:p>
          <a:p>
            <a:pPr marL="361950" lvl="0" indent="-361950">
              <a:buClr>
                <a:srgbClr val="005A70"/>
              </a:buClr>
              <a:buSzPct val="160000"/>
            </a:pPr>
            <a:r>
              <a:rPr lang="en-GB" sz="2400" dirty="0" smtClean="0"/>
              <a:t>In 2015-16 the People, </a:t>
            </a:r>
            <a:r>
              <a:rPr lang="en-GB" sz="2400" dirty="0"/>
              <a:t>Ponds and Water project provided an opportunity to re-visit some of these amazing ponds and see how they have changed</a:t>
            </a:r>
            <a:r>
              <a:rPr lang="en-GB" sz="2400" dirty="0" smtClean="0"/>
              <a:t>……</a:t>
            </a:r>
          </a:p>
          <a:p>
            <a:pPr marL="361950" lvl="0" indent="-361950">
              <a:buClr>
                <a:srgbClr val="005A70"/>
              </a:buClr>
              <a:buSzPct val="160000"/>
            </a:pPr>
            <a:endParaRPr lang="en-GB" sz="2400" dirty="0"/>
          </a:p>
          <a:p>
            <a:pPr marL="361950" lvl="0" indent="-361950">
              <a:buClr>
                <a:srgbClr val="005A70"/>
              </a:buClr>
              <a:buSzPct val="160000"/>
            </a:pPr>
            <a:endParaRPr lang="en-GB" sz="2400" dirty="0"/>
          </a:p>
          <a:p>
            <a:pPr marL="288925" indent="-288925">
              <a:lnSpc>
                <a:spcPct val="90000"/>
              </a:lnSpc>
              <a:spcBef>
                <a:spcPts val="1500"/>
              </a:spcBef>
              <a:buFontTx/>
              <a:buNone/>
              <a:tabLst>
                <a:tab pos="288925" algn="l"/>
              </a:tabLst>
              <a:defRPr/>
            </a:pPr>
            <a:endParaRPr lang="en-GB" altLang="en-US" sz="2400" dirty="0" smtClean="0">
              <a:solidFill>
                <a:srgbClr val="006666"/>
              </a:solidFill>
            </a:endParaRPr>
          </a:p>
        </p:txBody>
      </p:sp>
      <p:pic>
        <p:nvPicPr>
          <p:cNvPr id="4099"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Rot="1" noChangeArrowheads="1"/>
          </p:cNvSpPr>
          <p:nvPr>
            <p:ph type="title"/>
          </p:nvPr>
        </p:nvSpPr>
        <p:spPr>
          <a:xfrm>
            <a:off x="1128713" y="204788"/>
            <a:ext cx="7964487" cy="1019175"/>
          </a:xfrm>
        </p:spPr>
        <p:txBody>
          <a:bodyPr/>
          <a:lstStyle/>
          <a:p>
            <a:pPr eaLnBrk="1" hangingPunct="1">
              <a:lnSpc>
                <a:spcPct val="85000"/>
              </a:lnSpc>
            </a:pPr>
            <a:r>
              <a:rPr lang="en-GB" altLang="en-US" sz="4000" b="1" dirty="0" smtClean="0">
                <a:solidFill>
                  <a:srgbClr val="005A70"/>
                </a:solidFill>
              </a:rPr>
              <a:t>Background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Rot="1" noChangeArrowheads="1"/>
          </p:cNvSpPr>
          <p:nvPr>
            <p:ph type="title"/>
          </p:nvPr>
        </p:nvSpPr>
        <p:spPr>
          <a:xfrm>
            <a:off x="1179513" y="182563"/>
            <a:ext cx="7964487" cy="695325"/>
          </a:xfrm>
        </p:spPr>
        <p:txBody>
          <a:bodyPr/>
          <a:lstStyle/>
          <a:p>
            <a:pPr eaLnBrk="1" hangingPunct="1">
              <a:lnSpc>
                <a:spcPct val="85000"/>
              </a:lnSpc>
            </a:pPr>
            <a:r>
              <a:rPr lang="en-GB" altLang="en-US" sz="4000" b="1" dirty="0" smtClean="0">
                <a:solidFill>
                  <a:srgbClr val="005A70"/>
                </a:solidFill>
              </a:rPr>
              <a:t>What we did…..</a:t>
            </a:r>
          </a:p>
        </p:txBody>
      </p:sp>
      <p:sp>
        <p:nvSpPr>
          <p:cNvPr id="5125" name="Text Box 154"/>
          <p:cNvSpPr txBox="1">
            <a:spLocks noChangeArrowheads="1"/>
          </p:cNvSpPr>
          <p:nvPr/>
        </p:nvSpPr>
        <p:spPr bwMode="auto">
          <a:xfrm>
            <a:off x="15965488" y="1320800"/>
            <a:ext cx="11461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lnSpc>
                <a:spcPct val="115000"/>
              </a:lnSpc>
              <a:spcBef>
                <a:spcPct val="0"/>
              </a:spcBef>
              <a:spcAft>
                <a:spcPts val="600"/>
              </a:spcAft>
              <a:buFontTx/>
              <a:buNone/>
            </a:pPr>
            <a:r>
              <a:rPr lang="en-GB" altLang="en-US" sz="1100" b="1">
                <a:ea typeface="Calibri" pitchFamily="34" charset="0"/>
                <a:cs typeface="Times New Roman" pitchFamily="18" charset="0"/>
              </a:rPr>
              <a:t>Number of people involved</a:t>
            </a:r>
          </a:p>
        </p:txBody>
      </p:sp>
      <p:cxnSp>
        <p:nvCxnSpPr>
          <p:cNvPr id="5126" name="Line 153"/>
          <p:cNvCxnSpPr>
            <a:cxnSpLocks noChangeShapeType="1"/>
          </p:cNvCxnSpPr>
          <p:nvPr/>
        </p:nvCxnSpPr>
        <p:spPr bwMode="auto">
          <a:xfrm>
            <a:off x="16583025" y="2146300"/>
            <a:ext cx="9525" cy="205105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3" name="Rectangle 3"/>
          <p:cNvSpPr txBox="1">
            <a:spLocks noChangeArrowheads="1"/>
          </p:cNvSpPr>
          <p:nvPr/>
        </p:nvSpPr>
        <p:spPr bwMode="auto">
          <a:xfrm>
            <a:off x="1408114" y="688974"/>
            <a:ext cx="7284330" cy="596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endParaRPr lang="en-GB" sz="500" kern="0" dirty="0" smtClean="0"/>
          </a:p>
          <a:p>
            <a:pPr marL="363538" indent="-363538">
              <a:buFontTx/>
              <a:buNone/>
              <a:defRPr/>
            </a:pPr>
            <a:endParaRPr lang="en-GB" sz="1000" b="1" kern="0" dirty="0" smtClean="0"/>
          </a:p>
          <a:p>
            <a:pPr marL="363538" indent="-363538">
              <a:buSzPct val="160000"/>
              <a:buFontTx/>
              <a:buNone/>
              <a:defRPr/>
            </a:pPr>
            <a:r>
              <a:rPr lang="en-GB" sz="2400" b="1" kern="0" dirty="0" smtClean="0">
                <a:solidFill>
                  <a:srgbClr val="005A70"/>
                </a:solidFill>
              </a:rPr>
              <a:t>●</a:t>
            </a:r>
            <a:r>
              <a:rPr lang="en-GB" sz="2400" b="1" kern="0" dirty="0">
                <a:solidFill>
                  <a:srgbClr val="005A70"/>
                </a:solidFill>
              </a:rPr>
              <a:t>	</a:t>
            </a:r>
            <a:r>
              <a:rPr lang="en-GB" sz="2400" b="1" kern="0" dirty="0" smtClean="0">
                <a:solidFill>
                  <a:srgbClr val="005A70"/>
                </a:solidFill>
              </a:rPr>
              <a:t>National Pond Survey </a:t>
            </a:r>
            <a:r>
              <a:rPr lang="en-GB" sz="2400" b="1" kern="0" dirty="0" smtClean="0">
                <a:solidFill>
                  <a:srgbClr val="005A70"/>
                </a:solidFill>
              </a:rPr>
              <a:t>1990-1993</a:t>
            </a:r>
            <a:endParaRPr lang="en-GB" sz="2400" kern="0" dirty="0">
              <a:solidFill>
                <a:srgbClr val="005A70"/>
              </a:solidFill>
            </a:endParaRPr>
          </a:p>
          <a:p>
            <a:pPr>
              <a:spcBef>
                <a:spcPts val="0"/>
              </a:spcBef>
              <a:buFontTx/>
              <a:buChar char="-"/>
              <a:defRPr/>
            </a:pPr>
            <a:r>
              <a:rPr lang="en-GB" sz="2000" kern="0" dirty="0" smtClean="0"/>
              <a:t>We surveyed c.150 ponds</a:t>
            </a:r>
          </a:p>
          <a:p>
            <a:pPr>
              <a:spcBef>
                <a:spcPts val="0"/>
              </a:spcBef>
              <a:buFontTx/>
              <a:buChar char="-"/>
              <a:defRPr/>
            </a:pPr>
            <a:r>
              <a:rPr lang="en-GB" sz="2000" kern="0" dirty="0" smtClean="0"/>
              <a:t>Surveyed the highest quality sites mainly in nature reserves</a:t>
            </a:r>
          </a:p>
          <a:p>
            <a:pPr marL="363538" indent="-363538">
              <a:spcBef>
                <a:spcPts val="0"/>
              </a:spcBef>
              <a:buFontTx/>
              <a:buNone/>
              <a:defRPr/>
            </a:pPr>
            <a:r>
              <a:rPr lang="en-GB" sz="2000" kern="0" dirty="0" smtClean="0"/>
              <a:t>- 	England, Wales, Scotland</a:t>
            </a:r>
          </a:p>
          <a:p>
            <a:pPr marL="363538" indent="-363538">
              <a:spcBef>
                <a:spcPts val="0"/>
              </a:spcBef>
              <a:buFontTx/>
              <a:buChar char="-"/>
              <a:defRPr/>
            </a:pPr>
            <a:r>
              <a:rPr lang="en-GB" sz="2000" kern="0" dirty="0" smtClean="0"/>
              <a:t>Plant and invertebrate surveys (standard methodology)</a:t>
            </a:r>
            <a:endParaRPr lang="en-GB" sz="2000" kern="0" dirty="0"/>
          </a:p>
          <a:p>
            <a:pPr marL="363538" indent="-363538">
              <a:buFontTx/>
              <a:buNone/>
              <a:defRPr/>
            </a:pPr>
            <a:r>
              <a:rPr lang="en-GB" sz="500" kern="0" dirty="0"/>
              <a:t>	</a:t>
            </a:r>
          </a:p>
          <a:p>
            <a:pPr marL="363538" indent="-363538">
              <a:buSzPct val="160000"/>
              <a:buFontTx/>
              <a:buNone/>
              <a:defRPr/>
            </a:pPr>
            <a:r>
              <a:rPr lang="en-GB" sz="2400" b="1" kern="0" dirty="0" smtClean="0">
                <a:solidFill>
                  <a:srgbClr val="005A70"/>
                </a:solidFill>
              </a:rPr>
              <a:t>●	Re-survey 2015-2016</a:t>
            </a:r>
          </a:p>
          <a:p>
            <a:pPr>
              <a:spcBef>
                <a:spcPts val="0"/>
              </a:spcBef>
              <a:buFontTx/>
              <a:buChar char="-"/>
              <a:defRPr/>
            </a:pPr>
            <a:r>
              <a:rPr lang="en-GB" sz="2000" kern="0" dirty="0" smtClean="0"/>
              <a:t>We re-surveyed 66 of the sites (44%)</a:t>
            </a:r>
          </a:p>
          <a:p>
            <a:pPr>
              <a:spcBef>
                <a:spcPts val="0"/>
              </a:spcBef>
              <a:buFontTx/>
              <a:buChar char="-"/>
              <a:defRPr/>
            </a:pPr>
            <a:r>
              <a:rPr lang="en-GB" sz="2000" kern="0" dirty="0" smtClean="0"/>
              <a:t>Most in England</a:t>
            </a:r>
            <a:r>
              <a:rPr lang="en-GB" sz="2000" kern="0" dirty="0"/>
              <a:t>, </a:t>
            </a:r>
            <a:r>
              <a:rPr lang="en-GB" sz="2000" kern="0" dirty="0" smtClean="0"/>
              <a:t>17% in Wales</a:t>
            </a:r>
            <a:endParaRPr lang="en-GB" sz="2000" kern="0" dirty="0"/>
          </a:p>
          <a:p>
            <a:pPr>
              <a:spcBef>
                <a:spcPts val="0"/>
              </a:spcBef>
              <a:buFontTx/>
              <a:buChar char="-"/>
              <a:defRPr/>
            </a:pPr>
            <a:r>
              <a:rPr lang="en-GB" sz="2000" kern="0" dirty="0" smtClean="0"/>
              <a:t>Wetland plants only</a:t>
            </a:r>
          </a:p>
          <a:p>
            <a:pPr marL="0" indent="0">
              <a:spcBef>
                <a:spcPts val="0"/>
              </a:spcBef>
              <a:buNone/>
              <a:defRPr/>
            </a:pPr>
            <a:endParaRPr lang="en-GB" sz="500" kern="0" dirty="0" smtClean="0"/>
          </a:p>
          <a:p>
            <a:pPr marL="0" indent="0">
              <a:spcBef>
                <a:spcPts val="0"/>
              </a:spcBef>
              <a:buNone/>
              <a:tabLst>
                <a:tab pos="446088" algn="l"/>
              </a:tabLst>
              <a:defRPr/>
            </a:pPr>
            <a:r>
              <a:rPr lang="en-GB" sz="2400" b="1" kern="0" dirty="0" smtClean="0">
                <a:solidFill>
                  <a:srgbClr val="005A70"/>
                </a:solidFill>
              </a:rPr>
              <a:t>●  About the re-survey…..</a:t>
            </a:r>
            <a:endParaRPr lang="en-GB" sz="2000" kern="0" dirty="0" smtClean="0"/>
          </a:p>
          <a:p>
            <a:pPr>
              <a:spcBef>
                <a:spcPts val="0"/>
              </a:spcBef>
              <a:buFontTx/>
              <a:buChar char="-"/>
              <a:defRPr/>
            </a:pPr>
            <a:r>
              <a:rPr lang="en-GB" sz="2000" dirty="0" smtClean="0"/>
              <a:t>All </a:t>
            </a:r>
            <a:r>
              <a:rPr lang="en-GB" sz="2000" dirty="0"/>
              <a:t>surveys were carried out </a:t>
            </a:r>
            <a:r>
              <a:rPr lang="en-GB" sz="2000" dirty="0" smtClean="0"/>
              <a:t>by the </a:t>
            </a:r>
            <a:r>
              <a:rPr lang="en-GB" sz="2000" dirty="0"/>
              <a:t>original plant </a:t>
            </a:r>
            <a:r>
              <a:rPr lang="en-GB" sz="2000" dirty="0" smtClean="0"/>
              <a:t>surveyor</a:t>
            </a:r>
          </a:p>
          <a:p>
            <a:pPr>
              <a:spcBef>
                <a:spcPts val="0"/>
              </a:spcBef>
              <a:buFontTx/>
              <a:buChar char="-"/>
              <a:defRPr/>
            </a:pPr>
            <a:r>
              <a:rPr lang="en-GB" sz="2000" dirty="0" smtClean="0"/>
              <a:t>The </a:t>
            </a:r>
            <a:r>
              <a:rPr lang="en-GB" sz="2000" dirty="0"/>
              <a:t>average time </a:t>
            </a:r>
            <a:r>
              <a:rPr lang="en-GB" sz="2000" dirty="0" smtClean="0"/>
              <a:t>between </a:t>
            </a:r>
            <a:r>
              <a:rPr lang="en-GB" sz="2000" dirty="0"/>
              <a:t>the two surveys was 24.4 years (range 17 to 27 years</a:t>
            </a:r>
            <a:r>
              <a:rPr lang="en-GB" sz="2000" dirty="0" smtClean="0"/>
              <a:t>)</a:t>
            </a:r>
            <a:endParaRPr lang="en-GB" sz="2000" dirty="0"/>
          </a:p>
          <a:p>
            <a:pPr>
              <a:spcBef>
                <a:spcPts val="0"/>
              </a:spcBef>
              <a:buFontTx/>
              <a:buChar char="-"/>
              <a:defRPr/>
            </a:pPr>
            <a:r>
              <a:rPr lang="en-GB" sz="2000" dirty="0" smtClean="0"/>
              <a:t>Most of </a:t>
            </a:r>
            <a:r>
              <a:rPr lang="en-GB" sz="2000" dirty="0"/>
              <a:t>the re-surveyed </a:t>
            </a:r>
            <a:r>
              <a:rPr lang="en-GB" sz="2000" dirty="0" smtClean="0"/>
              <a:t>ponds </a:t>
            </a:r>
            <a:r>
              <a:rPr lang="en-GB" sz="2000" dirty="0"/>
              <a:t>(94%) </a:t>
            </a:r>
            <a:r>
              <a:rPr lang="en-GB" sz="2000" dirty="0" smtClean="0"/>
              <a:t>were </a:t>
            </a:r>
            <a:r>
              <a:rPr lang="en-GB" sz="2000" dirty="0"/>
              <a:t>located </a:t>
            </a:r>
            <a:r>
              <a:rPr lang="en-GB" sz="2000" dirty="0" smtClean="0"/>
              <a:t>in nature reserves (79</a:t>
            </a:r>
            <a:r>
              <a:rPr lang="en-GB" sz="2000" dirty="0"/>
              <a:t>% </a:t>
            </a:r>
            <a:r>
              <a:rPr lang="en-GB" sz="2000" dirty="0" smtClean="0"/>
              <a:t>in SSSIs</a:t>
            </a:r>
            <a:r>
              <a:rPr lang="en-GB" sz="2000" dirty="0"/>
              <a:t>, </a:t>
            </a:r>
            <a:r>
              <a:rPr lang="en-GB" sz="2000" dirty="0" smtClean="0"/>
              <a:t>NNRs).</a:t>
            </a:r>
            <a:endParaRPr lang="en-GB" sz="2000" kern="0" dirty="0" smtClean="0"/>
          </a:p>
        </p:txBody>
      </p:sp>
      <p:graphicFrame>
        <p:nvGraphicFramePr>
          <p:cNvPr id="14" name="Chart 13"/>
          <p:cNvGraphicFramePr>
            <a:graphicFrameLocks/>
          </p:cNvGraphicFramePr>
          <p:nvPr>
            <p:extLst>
              <p:ext uri="{D42A27DB-BD31-4B8C-83A1-F6EECF244321}">
                <p14:modId xmlns:p14="http://schemas.microsoft.com/office/powerpoint/2010/main" val="845770813"/>
              </p:ext>
            </p:extLst>
          </p:nvPr>
        </p:nvGraphicFramePr>
        <p:xfrm>
          <a:off x="5538524" y="2711183"/>
          <a:ext cx="3153920" cy="191576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179513" y="0"/>
            <a:ext cx="7507287" cy="897887"/>
          </a:xfrm>
        </p:spPr>
        <p:txBody>
          <a:bodyPr/>
          <a:lstStyle/>
          <a:p>
            <a:r>
              <a:rPr lang="en-GB" altLang="en-US" b="1" dirty="0" smtClean="0">
                <a:solidFill>
                  <a:srgbClr val="005A70"/>
                </a:solidFill>
              </a:rPr>
              <a:t>The survey sites</a:t>
            </a:r>
          </a:p>
        </p:txBody>
      </p:sp>
      <p:pic>
        <p:nvPicPr>
          <p:cNvPr id="6148"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a:srcRect l="34151" t="18758" r="37849" b="18941"/>
          <a:stretch/>
        </p:blipFill>
        <p:spPr>
          <a:xfrm>
            <a:off x="3249322" y="1465213"/>
            <a:ext cx="3367668" cy="421488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3232" y="3773037"/>
            <a:ext cx="1847379" cy="1124887"/>
          </a:xfrm>
          <a:prstGeom prst="rect">
            <a:avLst/>
          </a:prstGeom>
          <a:ln>
            <a:solidFill>
              <a:schemeClr val="bg1">
                <a:lumMod val="75000"/>
              </a:schemeClr>
            </a:solid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1555" y="2420536"/>
            <a:ext cx="1495601" cy="1121701"/>
          </a:xfrm>
          <a:prstGeom prst="rect">
            <a:avLst/>
          </a:prstGeom>
          <a:ln>
            <a:solidFill>
              <a:schemeClr val="bg1">
                <a:lumMod val="75000"/>
              </a:schemeClr>
            </a:solidFill>
          </a:ln>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9543" y="2542874"/>
            <a:ext cx="1591807" cy="1193856"/>
          </a:xfrm>
          <a:prstGeom prst="rect">
            <a:avLst/>
          </a:prstGeom>
          <a:ln>
            <a:solidFill>
              <a:schemeClr val="bg1">
                <a:lumMod val="75000"/>
              </a:schemeClr>
            </a:solidFill>
          </a:ln>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22324" y="1033020"/>
            <a:ext cx="1552306" cy="1164229"/>
          </a:xfrm>
          <a:prstGeom prst="rect">
            <a:avLst/>
          </a:prstGeom>
          <a:ln>
            <a:solidFill>
              <a:schemeClr val="bg1">
                <a:lumMod val="75000"/>
              </a:schemeClr>
            </a:solidFill>
          </a:ln>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8321" y="5097722"/>
            <a:ext cx="1149890" cy="1533186"/>
          </a:xfrm>
          <a:prstGeom prst="rect">
            <a:avLst/>
          </a:prstGeom>
          <a:ln>
            <a:solidFill>
              <a:schemeClr val="bg1">
                <a:lumMod val="75000"/>
              </a:schemeClr>
            </a:solidFill>
          </a:ln>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3981761" y="919397"/>
            <a:ext cx="1319585" cy="1091632"/>
          </a:xfrm>
          <a:prstGeom prst="rect">
            <a:avLst/>
          </a:prstGeom>
          <a:ln>
            <a:solidFill>
              <a:schemeClr val="bg1">
                <a:lumMod val="75000"/>
              </a:schemeClr>
            </a:solidFill>
          </a:ln>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74248" y="3888360"/>
            <a:ext cx="1612482" cy="1209362"/>
          </a:xfrm>
          <a:prstGeom prst="rect">
            <a:avLst/>
          </a:prstGeom>
          <a:ln>
            <a:solidFill>
              <a:schemeClr val="bg1">
                <a:lumMod val="75000"/>
              </a:schemeClr>
            </a:solidFill>
          </a:ln>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28020" y="5285362"/>
            <a:ext cx="1672045" cy="1254034"/>
          </a:xfrm>
          <a:prstGeom prst="rect">
            <a:avLst/>
          </a:prstGeom>
          <a:ln>
            <a:solidFill>
              <a:schemeClr val="bg1">
                <a:lumMod val="75000"/>
              </a:schemeClr>
            </a:solidFill>
          </a:ln>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71881" y="5315931"/>
            <a:ext cx="1643915" cy="1232936"/>
          </a:xfrm>
          <a:prstGeom prst="rect">
            <a:avLst/>
          </a:prstGeom>
          <a:ln>
            <a:solidFill>
              <a:schemeClr val="bg1">
                <a:lumMod val="75000"/>
              </a:schemeClr>
            </a:solidFill>
          </a:ln>
        </p:spPr>
      </p:pic>
      <p:sp>
        <p:nvSpPr>
          <p:cNvPr id="2" name="TextBox 1"/>
          <p:cNvSpPr txBox="1"/>
          <p:nvPr/>
        </p:nvSpPr>
        <p:spPr>
          <a:xfrm>
            <a:off x="5355267" y="782049"/>
            <a:ext cx="3450444" cy="1754326"/>
          </a:xfrm>
          <a:prstGeom prst="rect">
            <a:avLst/>
          </a:prstGeom>
          <a:solidFill>
            <a:schemeClr val="bg1"/>
          </a:solidFill>
        </p:spPr>
        <p:txBody>
          <a:bodyPr wrap="square" rtlCol="0">
            <a:spAutoFit/>
          </a:bodyPr>
          <a:lstStyle/>
          <a:p>
            <a:r>
              <a:rPr lang="en-GB" b="1" dirty="0" smtClean="0"/>
              <a:t>…were very varied</a:t>
            </a:r>
            <a:r>
              <a:rPr lang="en-GB" dirty="0" smtClean="0"/>
              <a:t>: from upland tarns to lowland field ponds. Small and large ponds, shaded and open, deep/ permanent and shallow/semi-permanent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7172"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7173"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460500" y="453979"/>
            <a:ext cx="766549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b="1" kern="0" dirty="0" smtClean="0">
                <a:solidFill>
                  <a:srgbClr val="005A70"/>
                </a:solidFill>
              </a:rPr>
              <a:t>Results: </a:t>
            </a:r>
            <a:r>
              <a:rPr lang="en-GB" altLang="en-US" b="1" dirty="0" smtClean="0">
                <a:solidFill>
                  <a:srgbClr val="005A70"/>
                </a:solidFill>
                <a:latin typeface="Arial" pitchFamily="34" charset="0"/>
                <a:cs typeface="Arial" pitchFamily="34" charset="0"/>
              </a:rPr>
              <a:t>Plant </a:t>
            </a:r>
            <a:r>
              <a:rPr lang="en-GB" altLang="en-US" b="1" dirty="0">
                <a:solidFill>
                  <a:srgbClr val="005A70"/>
                </a:solidFill>
                <a:latin typeface="Arial" pitchFamily="34" charset="0"/>
                <a:cs typeface="Arial" pitchFamily="34" charset="0"/>
              </a:rPr>
              <a:t>richness</a:t>
            </a:r>
          </a:p>
          <a:p>
            <a:pPr algn="l" eaLnBrk="1" hangingPunct="1">
              <a:lnSpc>
                <a:spcPct val="85000"/>
              </a:lnSpc>
              <a:defRPr/>
            </a:pPr>
            <a:endParaRPr lang="en-GB" altLang="en-US" b="1" kern="0" dirty="0" smtClean="0">
              <a:solidFill>
                <a:srgbClr val="005A70"/>
              </a:solidFill>
            </a:endParaRPr>
          </a:p>
        </p:txBody>
      </p:sp>
      <p:cxnSp>
        <p:nvCxnSpPr>
          <p:cNvPr id="8" name="Straight Arrow Connector 7"/>
          <p:cNvCxnSpPr/>
          <p:nvPr/>
        </p:nvCxnSpPr>
        <p:spPr>
          <a:xfrm>
            <a:off x="6073775" y="3084513"/>
            <a:ext cx="531813"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60502" y="977900"/>
            <a:ext cx="3903104" cy="5539978"/>
          </a:xfrm>
          <a:prstGeom prst="rect">
            <a:avLst/>
          </a:prstGeom>
          <a:noFill/>
        </p:spPr>
        <p:txBody>
          <a:bodyPr wrap="square">
            <a:spAutoFit/>
          </a:bodyPr>
          <a:lstStyle/>
          <a:p>
            <a:pPr marL="363538" indent="-363538">
              <a:defRPr/>
            </a:pPr>
            <a:r>
              <a:rPr lang="en-GB" altLang="en-US" sz="2400" b="1" dirty="0" smtClean="0">
                <a:solidFill>
                  <a:srgbClr val="005A70"/>
                </a:solidFill>
                <a:latin typeface="Arial" pitchFamily="34" charset="0"/>
                <a:cs typeface="Arial" pitchFamily="34" charset="0"/>
              </a:rPr>
              <a:t>England</a:t>
            </a:r>
            <a:endParaRPr lang="en-GB" altLang="en-US" sz="2400" b="1" dirty="0">
              <a:solidFill>
                <a:srgbClr val="005A70"/>
              </a:solidFill>
              <a:latin typeface="Arial" pitchFamily="34" charset="0"/>
              <a:cs typeface="Arial" pitchFamily="34" charset="0"/>
            </a:endParaRPr>
          </a:p>
          <a:p>
            <a:pPr marL="363538" indent="-363538">
              <a:defRPr/>
            </a:pPr>
            <a:endParaRPr lang="en-GB" altLang="en-US" sz="600" b="1" u="sng" dirty="0">
              <a:latin typeface="Arial" pitchFamily="34" charset="0"/>
              <a:cs typeface="Arial" pitchFamily="34" charset="0"/>
            </a:endParaRPr>
          </a:p>
          <a:p>
            <a:pPr lvl="0"/>
            <a:r>
              <a:rPr lang="en-GB" b="1" dirty="0"/>
              <a:t>T</a:t>
            </a:r>
            <a:r>
              <a:rPr lang="en-GB" b="1" dirty="0" smtClean="0"/>
              <a:t>wo-thirds </a:t>
            </a:r>
            <a:r>
              <a:rPr lang="en-GB" b="1" dirty="0"/>
              <a:t>(66%) of </a:t>
            </a:r>
            <a:r>
              <a:rPr lang="en-GB" b="1" dirty="0" smtClean="0"/>
              <a:t>these high </a:t>
            </a:r>
            <a:r>
              <a:rPr lang="en-GB" b="1" dirty="0"/>
              <a:t>quality ponds lost plant species</a:t>
            </a:r>
            <a:r>
              <a:rPr lang="en-GB" dirty="0"/>
              <a:t> </a:t>
            </a:r>
            <a:r>
              <a:rPr lang="en-GB" dirty="0" smtClean="0"/>
              <a:t>during </a:t>
            </a:r>
            <a:r>
              <a:rPr lang="en-GB" dirty="0"/>
              <a:t>the </a:t>
            </a:r>
            <a:r>
              <a:rPr lang="en-GB" dirty="0" smtClean="0"/>
              <a:t>24 year gap (in </a:t>
            </a:r>
            <a:r>
              <a:rPr lang="en-GB" i="1" dirty="0"/>
              <a:t>southern</a:t>
            </a:r>
            <a:r>
              <a:rPr lang="en-GB" dirty="0"/>
              <a:t> England this figure rose to 71% of </a:t>
            </a:r>
            <a:r>
              <a:rPr lang="en-GB" dirty="0" smtClean="0"/>
              <a:t>sites).</a:t>
            </a:r>
          </a:p>
          <a:p>
            <a:pPr lvl="0"/>
            <a:endParaRPr lang="en-GB" dirty="0"/>
          </a:p>
          <a:p>
            <a:pPr lvl="0"/>
            <a:endParaRPr lang="en-GB" dirty="0" smtClean="0"/>
          </a:p>
          <a:p>
            <a:pPr lvl="0"/>
            <a:endParaRPr lang="en-GB" dirty="0" smtClean="0"/>
          </a:p>
          <a:p>
            <a:pPr lvl="0"/>
            <a:endParaRPr lang="en-GB" dirty="0"/>
          </a:p>
          <a:p>
            <a:pPr lvl="0"/>
            <a:r>
              <a:rPr lang="en-GB" b="1" dirty="0" smtClean="0"/>
              <a:t>On </a:t>
            </a:r>
            <a:r>
              <a:rPr lang="en-GB" b="1" i="1" dirty="0"/>
              <a:t>average</a:t>
            </a:r>
            <a:r>
              <a:rPr lang="en-GB" b="1" dirty="0"/>
              <a:t> </a:t>
            </a:r>
            <a:r>
              <a:rPr lang="en-GB" b="1" dirty="0" smtClean="0"/>
              <a:t>the number </a:t>
            </a:r>
            <a:r>
              <a:rPr lang="en-GB" b="1" dirty="0"/>
              <a:t>of wetland plant species in </a:t>
            </a:r>
            <a:r>
              <a:rPr lang="en-GB" b="1" dirty="0" smtClean="0"/>
              <a:t>each pond in England </a:t>
            </a:r>
            <a:r>
              <a:rPr lang="en-GB" b="1" dirty="0"/>
              <a:t>declined significantly by 17% </a:t>
            </a:r>
            <a:r>
              <a:rPr lang="en-GB" dirty="0"/>
              <a:t>from 25 to 21 species (p&lt;0.001). </a:t>
            </a:r>
            <a:endParaRPr lang="en-GB" dirty="0" smtClean="0"/>
          </a:p>
          <a:p>
            <a:pPr lvl="0"/>
            <a:r>
              <a:rPr lang="en-GB" dirty="0" smtClean="0"/>
              <a:t>Of these, the </a:t>
            </a:r>
            <a:r>
              <a:rPr lang="en-GB" dirty="0"/>
              <a:t>number of </a:t>
            </a:r>
            <a:r>
              <a:rPr lang="en-GB" i="1" dirty="0"/>
              <a:t>submerged</a:t>
            </a:r>
            <a:r>
              <a:rPr lang="en-GB" dirty="0"/>
              <a:t> </a:t>
            </a:r>
            <a:r>
              <a:rPr lang="en-GB" dirty="0" smtClean="0"/>
              <a:t>plants </a:t>
            </a:r>
            <a:r>
              <a:rPr lang="en-GB" dirty="0"/>
              <a:t>(the most sensitive group of species) dropped by almost a third (31%) </a:t>
            </a:r>
            <a:r>
              <a:rPr lang="en-GB" dirty="0" smtClean="0"/>
              <a:t>(</a:t>
            </a:r>
            <a:r>
              <a:rPr lang="en-GB" dirty="0"/>
              <a:t>p&lt;0.001). </a:t>
            </a:r>
            <a:endParaRPr lang="en-GB" dirty="0" smtClean="0"/>
          </a:p>
        </p:txBody>
      </p:sp>
      <p:graphicFrame>
        <p:nvGraphicFramePr>
          <p:cNvPr id="12" name="Chart 11"/>
          <p:cNvGraphicFramePr>
            <a:graphicFrameLocks/>
          </p:cNvGraphicFramePr>
          <p:nvPr>
            <p:extLst>
              <p:ext uri="{D42A27DB-BD31-4B8C-83A1-F6EECF244321}">
                <p14:modId xmlns:p14="http://schemas.microsoft.com/office/powerpoint/2010/main" val="1413673737"/>
              </p:ext>
            </p:extLst>
          </p:nvPr>
        </p:nvGraphicFramePr>
        <p:xfrm>
          <a:off x="5574323" y="976935"/>
          <a:ext cx="3407507" cy="2107578"/>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p:cNvGrpSpPr/>
          <p:nvPr/>
        </p:nvGrpSpPr>
        <p:grpSpPr>
          <a:xfrm>
            <a:off x="5282430" y="3935719"/>
            <a:ext cx="3765952" cy="2652783"/>
            <a:chOff x="5282430" y="3935719"/>
            <a:chExt cx="3765952" cy="2652783"/>
          </a:xfrm>
        </p:grpSpPr>
        <p:pic>
          <p:nvPicPr>
            <p:cNvPr id="2" name="Picture 1"/>
            <p:cNvPicPr>
              <a:picLocks noChangeAspect="1"/>
            </p:cNvPicPr>
            <p:nvPr/>
          </p:nvPicPr>
          <p:blipFill rotWithShape="1">
            <a:blip r:embed="rId5"/>
            <a:srcRect l="19675" t="25317" r="34138" b="13162"/>
            <a:stretch/>
          </p:blipFill>
          <p:spPr>
            <a:xfrm>
              <a:off x="5507770" y="3935719"/>
              <a:ext cx="3540612" cy="2652783"/>
            </a:xfrm>
            <a:prstGeom prst="rect">
              <a:avLst/>
            </a:prstGeom>
          </p:spPr>
        </p:pic>
        <p:sp>
          <p:nvSpPr>
            <p:cNvPr id="3" name="TextBox 2"/>
            <p:cNvSpPr txBox="1"/>
            <p:nvPr/>
          </p:nvSpPr>
          <p:spPr>
            <a:xfrm>
              <a:off x="5820262" y="4857797"/>
              <a:ext cx="892906" cy="307777"/>
            </a:xfrm>
            <a:prstGeom prst="rect">
              <a:avLst/>
            </a:prstGeom>
            <a:noFill/>
          </p:spPr>
          <p:txBody>
            <a:bodyPr wrap="square" rtlCol="0">
              <a:spAutoFit/>
            </a:bodyPr>
            <a:lstStyle/>
            <a:p>
              <a:r>
                <a:rPr lang="en-GB" sz="1400" dirty="0" smtClean="0"/>
                <a:t>1991-93</a:t>
              </a:r>
            </a:p>
          </p:txBody>
        </p:sp>
        <p:sp>
          <p:nvSpPr>
            <p:cNvPr id="13" name="TextBox 12"/>
            <p:cNvSpPr txBox="1"/>
            <p:nvPr/>
          </p:nvSpPr>
          <p:spPr>
            <a:xfrm>
              <a:off x="7385656" y="5478955"/>
              <a:ext cx="875828" cy="307777"/>
            </a:xfrm>
            <a:prstGeom prst="rect">
              <a:avLst/>
            </a:prstGeom>
            <a:noFill/>
          </p:spPr>
          <p:txBody>
            <a:bodyPr wrap="square" rtlCol="0">
              <a:spAutoFit/>
            </a:bodyPr>
            <a:lstStyle/>
            <a:p>
              <a:r>
                <a:rPr lang="en-GB" sz="1400" dirty="0" smtClean="0"/>
                <a:t>2015-16</a:t>
              </a:r>
            </a:p>
          </p:txBody>
        </p:sp>
        <p:sp>
          <p:nvSpPr>
            <p:cNvPr id="4" name="TextBox 3"/>
            <p:cNvSpPr txBox="1"/>
            <p:nvPr/>
          </p:nvSpPr>
          <p:spPr>
            <a:xfrm flipH="1">
              <a:off x="5282430" y="4183346"/>
              <a:ext cx="323165" cy="1656678"/>
            </a:xfrm>
            <a:prstGeom prst="rect">
              <a:avLst/>
            </a:prstGeom>
            <a:noFill/>
          </p:spPr>
          <p:txBody>
            <a:bodyPr vert="vert270" wrap="square" rtlCol="0">
              <a:spAutoFit/>
            </a:bodyPr>
            <a:lstStyle/>
            <a:p>
              <a:r>
                <a:rPr lang="en-GB" sz="900" dirty="0" smtClean="0">
                  <a:solidFill>
                    <a:schemeClr val="tx1">
                      <a:lumMod val="65000"/>
                      <a:lumOff val="35000"/>
                    </a:schemeClr>
                  </a:solidFill>
                </a:rPr>
                <a:t>Number of species</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460500" y="120650"/>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b="1" kern="0" dirty="0" smtClean="0">
                <a:solidFill>
                  <a:srgbClr val="005A70"/>
                </a:solidFill>
              </a:rPr>
              <a:t>Results: Rare plants </a:t>
            </a:r>
          </a:p>
        </p:txBody>
      </p:sp>
      <p:sp>
        <p:nvSpPr>
          <p:cNvPr id="2" name="TextBox 1"/>
          <p:cNvSpPr txBox="1"/>
          <p:nvPr/>
        </p:nvSpPr>
        <p:spPr>
          <a:xfrm>
            <a:off x="1345553" y="3373224"/>
            <a:ext cx="3781357" cy="2708434"/>
          </a:xfrm>
          <a:prstGeom prst="rect">
            <a:avLst/>
          </a:prstGeom>
          <a:noFill/>
        </p:spPr>
        <p:txBody>
          <a:bodyPr wrap="square">
            <a:spAutoFit/>
          </a:bodyPr>
          <a:lstStyle/>
          <a:p>
            <a:pPr marL="363538" indent="-363538">
              <a:defRPr/>
            </a:pPr>
            <a:r>
              <a:rPr lang="en-GB" altLang="en-US" sz="2000" b="1" dirty="0" smtClean="0">
                <a:solidFill>
                  <a:srgbClr val="005A70"/>
                </a:solidFill>
                <a:latin typeface="Arial" pitchFamily="34" charset="0"/>
                <a:cs typeface="Arial" pitchFamily="34" charset="0"/>
              </a:rPr>
              <a:t>England</a:t>
            </a:r>
            <a:endParaRPr lang="en-GB" altLang="en-US" sz="2000" b="1" dirty="0">
              <a:solidFill>
                <a:srgbClr val="005A70"/>
              </a:solidFill>
              <a:latin typeface="Arial" pitchFamily="34" charset="0"/>
              <a:cs typeface="Arial" pitchFamily="34" charset="0"/>
            </a:endParaRPr>
          </a:p>
          <a:p>
            <a:pPr marL="363538" indent="-363538">
              <a:defRPr/>
            </a:pPr>
            <a:endParaRPr lang="en-GB" altLang="en-US" sz="600" b="1" u="sng" dirty="0">
              <a:latin typeface="Arial" pitchFamily="34" charset="0"/>
              <a:cs typeface="Arial" pitchFamily="34" charset="0"/>
            </a:endParaRPr>
          </a:p>
          <a:p>
            <a:pPr marL="182563" lvl="0" indent="-182563"/>
            <a:r>
              <a:rPr lang="en-GB" dirty="0" smtClean="0"/>
              <a:t>- 	Over </a:t>
            </a:r>
            <a:r>
              <a:rPr lang="en-GB" u="sng" dirty="0" smtClean="0"/>
              <a:t>half</a:t>
            </a:r>
            <a:r>
              <a:rPr lang="en-GB" dirty="0" smtClean="0"/>
              <a:t> (55%) of the ponds that had red listed plants in the1990s had lost one or more by 2016.  </a:t>
            </a:r>
          </a:p>
          <a:p>
            <a:pPr marL="182563" lvl="0" indent="-182563"/>
            <a:endParaRPr lang="en-GB" dirty="0"/>
          </a:p>
          <a:p>
            <a:pPr marL="182563" lvl="0" indent="-182563">
              <a:buFontTx/>
              <a:buChar char="-"/>
            </a:pPr>
            <a:r>
              <a:rPr lang="en-GB" dirty="0" smtClean="0"/>
              <a:t>18% lost 3 or 4 red listed species</a:t>
            </a:r>
          </a:p>
          <a:p>
            <a:pPr marL="182563" lvl="0" indent="-182563"/>
            <a:endParaRPr lang="en-GB" dirty="0" smtClean="0"/>
          </a:p>
          <a:p>
            <a:pPr marL="182563" lvl="0" indent="-182563"/>
            <a:r>
              <a:rPr lang="en-GB" dirty="0" smtClean="0"/>
              <a:t>- This was a statistically significant loss (p&lt;0.05)</a:t>
            </a:r>
            <a:endParaRPr lang="en-GB" dirty="0"/>
          </a:p>
        </p:txBody>
      </p:sp>
      <p:graphicFrame>
        <p:nvGraphicFramePr>
          <p:cNvPr id="7" name="Chart 6"/>
          <p:cNvGraphicFramePr>
            <a:graphicFrameLocks/>
          </p:cNvGraphicFramePr>
          <p:nvPr>
            <p:extLst>
              <p:ext uri="{D42A27DB-BD31-4B8C-83A1-F6EECF244321}">
                <p14:modId xmlns:p14="http://schemas.microsoft.com/office/powerpoint/2010/main" val="1705328932"/>
              </p:ext>
            </p:extLst>
          </p:nvPr>
        </p:nvGraphicFramePr>
        <p:xfrm>
          <a:off x="5048124" y="4727441"/>
          <a:ext cx="3338573" cy="2263527"/>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1472763" y="817296"/>
            <a:ext cx="7345363" cy="877163"/>
          </a:xfrm>
          <a:prstGeom prst="rect">
            <a:avLst/>
          </a:prstGeom>
          <a:noFill/>
        </p:spPr>
        <p:txBody>
          <a:bodyPr>
            <a:spAutoFit/>
          </a:bodyPr>
          <a:lstStyle/>
          <a:p>
            <a:pPr>
              <a:defRPr/>
            </a:pPr>
            <a:endParaRPr lang="en-GB" altLang="en-US" sz="900" dirty="0">
              <a:latin typeface="Arial" pitchFamily="34" charset="0"/>
              <a:cs typeface="Arial" pitchFamily="34" charset="0"/>
            </a:endParaRPr>
          </a:p>
          <a:p>
            <a:pPr marL="363538" indent="-363538">
              <a:defRPr/>
            </a:pPr>
            <a:endParaRPr lang="en-GB" altLang="en-US" sz="600" b="1" u="sng" dirty="0">
              <a:latin typeface="Arial" pitchFamily="34" charset="0"/>
              <a:cs typeface="Arial" pitchFamily="34" charset="0"/>
            </a:endParaRPr>
          </a:p>
          <a:p>
            <a:pPr marL="6350" indent="-6350">
              <a:defRPr/>
            </a:pPr>
            <a:r>
              <a:rPr lang="en-GB" altLang="en-US" dirty="0" smtClean="0">
                <a:latin typeface="Arial" pitchFamily="34" charset="0"/>
                <a:cs typeface="Arial" pitchFamily="34" charset="0"/>
              </a:rPr>
              <a:t>Rare plants (Red Listed and Near Threatened) were harder hit than more common and widespread species</a:t>
            </a:r>
          </a:p>
        </p:txBody>
      </p:sp>
      <p:graphicFrame>
        <p:nvGraphicFramePr>
          <p:cNvPr id="22" name="Chart 21"/>
          <p:cNvGraphicFramePr>
            <a:graphicFrameLocks/>
          </p:cNvGraphicFramePr>
          <p:nvPr>
            <p:extLst>
              <p:ext uri="{D42A27DB-BD31-4B8C-83A1-F6EECF244321}">
                <p14:modId xmlns:p14="http://schemas.microsoft.com/office/powerpoint/2010/main" val="452485158"/>
              </p:ext>
            </p:extLst>
          </p:nvPr>
        </p:nvGraphicFramePr>
        <p:xfrm>
          <a:off x="5325063" y="1659157"/>
          <a:ext cx="1927806" cy="13430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p:cNvGraphicFramePr>
            <a:graphicFrameLocks/>
          </p:cNvGraphicFramePr>
          <p:nvPr>
            <p:extLst>
              <p:ext uri="{D42A27DB-BD31-4B8C-83A1-F6EECF244321}">
                <p14:modId xmlns:p14="http://schemas.microsoft.com/office/powerpoint/2010/main" val="1004990089"/>
              </p:ext>
            </p:extLst>
          </p:nvPr>
        </p:nvGraphicFramePr>
        <p:xfrm>
          <a:off x="1949724" y="1659157"/>
          <a:ext cx="1930907" cy="1404153"/>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p:cNvSpPr txBox="1"/>
          <p:nvPr/>
        </p:nvSpPr>
        <p:spPr>
          <a:xfrm>
            <a:off x="3701330" y="1871667"/>
            <a:ext cx="1219461" cy="954107"/>
          </a:xfrm>
          <a:prstGeom prst="rect">
            <a:avLst/>
          </a:prstGeom>
          <a:noFill/>
        </p:spPr>
        <p:txBody>
          <a:bodyPr wrap="square" rtlCol="0">
            <a:spAutoFit/>
          </a:bodyPr>
          <a:lstStyle/>
          <a:p>
            <a:r>
              <a:rPr lang="en-GB" sz="1400" dirty="0" smtClean="0"/>
              <a:t>Proportion of </a:t>
            </a:r>
            <a:r>
              <a:rPr lang="en-GB" sz="1400" u="sng" dirty="0" smtClean="0"/>
              <a:t>common</a:t>
            </a:r>
            <a:r>
              <a:rPr lang="en-GB" sz="1400" dirty="0" smtClean="0"/>
              <a:t> plant species lost</a:t>
            </a:r>
          </a:p>
        </p:txBody>
      </p:sp>
      <p:sp>
        <p:nvSpPr>
          <p:cNvPr id="25" name="TextBox 24"/>
          <p:cNvSpPr txBox="1"/>
          <p:nvPr/>
        </p:nvSpPr>
        <p:spPr>
          <a:xfrm>
            <a:off x="7070576" y="1882234"/>
            <a:ext cx="1146761" cy="738664"/>
          </a:xfrm>
          <a:prstGeom prst="rect">
            <a:avLst/>
          </a:prstGeom>
          <a:noFill/>
        </p:spPr>
        <p:txBody>
          <a:bodyPr wrap="square" rtlCol="0">
            <a:spAutoFit/>
          </a:bodyPr>
          <a:lstStyle/>
          <a:p>
            <a:r>
              <a:rPr lang="en-GB" sz="1400" dirty="0"/>
              <a:t>Proportion </a:t>
            </a:r>
            <a:r>
              <a:rPr lang="en-GB" sz="1400" dirty="0" smtClean="0"/>
              <a:t>of </a:t>
            </a:r>
            <a:r>
              <a:rPr lang="en-GB" sz="1400" u="sng" dirty="0" smtClean="0"/>
              <a:t>rare</a:t>
            </a:r>
            <a:r>
              <a:rPr lang="en-GB" sz="1400" dirty="0" smtClean="0"/>
              <a:t> plant species lost</a:t>
            </a:r>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5234165" y="3002229"/>
            <a:ext cx="1940453" cy="1422161"/>
          </a:xfrm>
          <a:prstGeom prst="rect">
            <a:avLst/>
          </a:prstGeom>
        </p:spPr>
      </p:pic>
      <p:pic>
        <p:nvPicPr>
          <p:cNvPr id="27" name="Picture 26" descr="2014-08-18 13"/>
          <p:cNvPicPr/>
          <p:nvPr/>
        </p:nvPicPr>
        <p:blipFill>
          <a:blip r:embed="rId8" cstate="print">
            <a:extLst>
              <a:ext uri="{28A0092B-C50C-407E-A947-70E740481C1C}">
                <a14:useLocalDpi xmlns:a14="http://schemas.microsoft.com/office/drawing/2010/main" val="0"/>
              </a:ext>
            </a:extLst>
          </a:blip>
          <a:srcRect l="52" t="36197" r="-52" b="13873"/>
          <a:stretch>
            <a:fillRect/>
          </a:stretch>
        </p:blipFill>
        <p:spPr bwMode="auto">
          <a:xfrm>
            <a:off x="7067808" y="3366361"/>
            <a:ext cx="1858994" cy="1404752"/>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728673" y="587821"/>
            <a:ext cx="6684482" cy="21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b="1" kern="0" dirty="0" smtClean="0">
                <a:solidFill>
                  <a:srgbClr val="005A70"/>
                </a:solidFill>
              </a:rPr>
              <a:t>Results: Rare plants </a:t>
            </a:r>
          </a:p>
        </p:txBody>
      </p:sp>
      <p:sp>
        <p:nvSpPr>
          <p:cNvPr id="10" name="TextBox 9"/>
          <p:cNvSpPr txBox="1"/>
          <p:nvPr/>
        </p:nvSpPr>
        <p:spPr>
          <a:xfrm>
            <a:off x="1444233" y="3542691"/>
            <a:ext cx="7466330" cy="923330"/>
          </a:xfrm>
          <a:prstGeom prst="rect">
            <a:avLst/>
          </a:prstGeom>
          <a:noFill/>
        </p:spPr>
        <p:txBody>
          <a:bodyPr wrap="square">
            <a:spAutoFit/>
          </a:bodyPr>
          <a:lstStyle/>
          <a:p>
            <a:pPr marL="6350" indent="-6350">
              <a:defRPr/>
            </a:pPr>
            <a:r>
              <a:rPr lang="en-GB" altLang="en-US" dirty="0" smtClean="0">
                <a:latin typeface="Arial" pitchFamily="34" charset="0"/>
                <a:cs typeface="Arial" pitchFamily="34" charset="0"/>
              </a:rPr>
              <a:t>…. and not only did many ponds lose their most uncommon species, but those still present were often just hanging on at very low abundance, and likely to be lost in the near future. For example….. </a:t>
            </a:r>
            <a:endParaRPr lang="en-GB" altLang="en-US" dirty="0">
              <a:latin typeface="Arial" pitchFamily="34" charset="0"/>
              <a:cs typeface="Arial" pitchFamily="34" charset="0"/>
            </a:endParaRPr>
          </a:p>
        </p:txBody>
      </p:sp>
      <p:graphicFrame>
        <p:nvGraphicFramePr>
          <p:cNvPr id="11" name="Chart 10"/>
          <p:cNvGraphicFramePr/>
          <p:nvPr>
            <p:extLst>
              <p:ext uri="{D42A27DB-BD31-4B8C-83A1-F6EECF244321}">
                <p14:modId xmlns:p14="http://schemas.microsoft.com/office/powerpoint/2010/main" val="876530963"/>
              </p:ext>
            </p:extLst>
          </p:nvPr>
        </p:nvGraphicFramePr>
        <p:xfrm>
          <a:off x="4892040" y="1791751"/>
          <a:ext cx="2304023" cy="17249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354448122"/>
              </p:ext>
            </p:extLst>
          </p:nvPr>
        </p:nvGraphicFramePr>
        <p:xfrm>
          <a:off x="1283431" y="1791750"/>
          <a:ext cx="2232655" cy="1724953"/>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5"/>
          <p:cNvSpPr>
            <a:spLocks noChangeArrowheads="1"/>
          </p:cNvSpPr>
          <p:nvPr/>
        </p:nvSpPr>
        <p:spPr bwMode="auto">
          <a:xfrm>
            <a:off x="1460500" y="921718"/>
            <a:ext cx="6952655"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England</a:t>
            </a:r>
            <a:r>
              <a:rPr kumimoji="0" lang="en-GB" altLang="en-US" sz="2000" b="1"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 the 1990s well over 3/4 of high quality ponds had rare plant species compared with </a:t>
            </a:r>
            <a:r>
              <a:rPr lang="en-GB" altLang="en-US" dirty="0" smtClean="0">
                <a:latin typeface="Arial" panose="020B0604020202020204" pitchFamily="34" charset="0"/>
                <a:ea typeface="Times New Roman" panose="02020603050405020304" pitchFamily="18" charset="0"/>
                <a:cs typeface="Arial" panose="020B0604020202020204" pitchFamily="34" charset="0"/>
              </a:rPr>
              <a:t>only 2/3 </a:t>
            </a:r>
            <a:r>
              <a:rPr kumimoji="0" lang="en-GB" altLang="en-US"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today</a:t>
            </a:r>
            <a:endParaRPr kumimoji="0" lang="en-GB" altLang="en-US"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1856199" y="20666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TextBox 16"/>
          <p:cNvSpPr txBox="1"/>
          <p:nvPr/>
        </p:nvSpPr>
        <p:spPr>
          <a:xfrm>
            <a:off x="3156951" y="2035132"/>
            <a:ext cx="718269" cy="733109"/>
          </a:xfrm>
          <a:prstGeom prst="rect">
            <a:avLst/>
          </a:prstGeom>
          <a:noFill/>
        </p:spPr>
        <p:txBody>
          <a:bodyPr wrap="square" rtlCol="0">
            <a:spAutoFit/>
          </a:bodyPr>
          <a:lstStyle/>
          <a:p>
            <a:r>
              <a:rPr lang="en-GB" sz="1400" dirty="0" smtClean="0"/>
              <a:t>Ponds in the 1990s</a:t>
            </a:r>
          </a:p>
        </p:txBody>
      </p:sp>
      <p:sp>
        <p:nvSpPr>
          <p:cNvPr id="18" name="TextBox 17"/>
          <p:cNvSpPr txBox="1"/>
          <p:nvPr/>
        </p:nvSpPr>
        <p:spPr>
          <a:xfrm>
            <a:off x="6739126" y="1927218"/>
            <a:ext cx="718269" cy="523220"/>
          </a:xfrm>
          <a:prstGeom prst="rect">
            <a:avLst/>
          </a:prstGeom>
          <a:noFill/>
        </p:spPr>
        <p:txBody>
          <a:bodyPr wrap="square" rtlCol="0">
            <a:spAutoFit/>
          </a:bodyPr>
          <a:lstStyle/>
          <a:p>
            <a:r>
              <a:rPr lang="en-GB" sz="1400" dirty="0" smtClean="0"/>
              <a:t>Ponds today</a:t>
            </a:r>
          </a:p>
        </p:txBody>
      </p:sp>
      <p:pic>
        <p:nvPicPr>
          <p:cNvPr id="19" name="Picture 4" descr="HottoniaPalustrisInflorescence.jpg (1600×2355)"/>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1439703" y="4528060"/>
            <a:ext cx="1371563" cy="174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2782238" y="4516749"/>
            <a:ext cx="1201936" cy="1600438"/>
          </a:xfrm>
          <a:prstGeom prst="rect">
            <a:avLst/>
          </a:prstGeom>
          <a:noFill/>
        </p:spPr>
        <p:txBody>
          <a:bodyPr wrap="square" rtlCol="0">
            <a:spAutoFit/>
          </a:bodyPr>
          <a:lstStyle/>
          <a:p>
            <a:r>
              <a:rPr lang="en-GB" sz="1400" b="1" dirty="0" smtClean="0"/>
              <a:t>Water-violet </a:t>
            </a:r>
            <a:r>
              <a:rPr lang="en-GB" sz="1400" dirty="0"/>
              <a:t>L</a:t>
            </a:r>
            <a:r>
              <a:rPr lang="en-GB" sz="1400" dirty="0" smtClean="0"/>
              <a:t>ost from a quarter of its sites, and almost gone from two others</a:t>
            </a:r>
          </a:p>
        </p:txBody>
      </p:sp>
      <p:sp>
        <p:nvSpPr>
          <p:cNvPr id="23" name="TextBox 22"/>
          <p:cNvSpPr txBox="1"/>
          <p:nvPr/>
        </p:nvSpPr>
        <p:spPr>
          <a:xfrm>
            <a:off x="5383437" y="4458424"/>
            <a:ext cx="1191578" cy="2031325"/>
          </a:xfrm>
          <a:prstGeom prst="rect">
            <a:avLst/>
          </a:prstGeom>
          <a:noFill/>
        </p:spPr>
        <p:txBody>
          <a:bodyPr wrap="square" rtlCol="0">
            <a:spAutoFit/>
          </a:bodyPr>
          <a:lstStyle/>
          <a:p>
            <a:r>
              <a:rPr lang="en-GB" sz="1400" b="1" dirty="0" smtClean="0"/>
              <a:t>Lesser </a:t>
            </a:r>
            <a:r>
              <a:rPr lang="en-GB" sz="1400" b="1" dirty="0" err="1" smtClean="0"/>
              <a:t>marshwort</a:t>
            </a:r>
            <a:r>
              <a:rPr lang="en-GB" sz="1400" b="1" dirty="0" smtClean="0"/>
              <a:t> </a:t>
            </a:r>
            <a:r>
              <a:rPr lang="en-GB" sz="1400" dirty="0"/>
              <a:t>L</a:t>
            </a:r>
            <a:r>
              <a:rPr lang="en-GB" sz="1400" dirty="0" smtClean="0"/>
              <a:t>ost from over a third of its sites, and almost gone from another </a:t>
            </a:r>
            <a:r>
              <a:rPr lang="en-GB" sz="1400" dirty="0" smtClean="0"/>
              <a:t>two-thirds</a:t>
            </a:r>
            <a:endParaRPr lang="en-GB" sz="1400" dirty="0" smtClean="0"/>
          </a:p>
        </p:txBody>
      </p:sp>
      <p:sp>
        <p:nvSpPr>
          <p:cNvPr id="24" name="TextBox 23"/>
          <p:cNvSpPr txBox="1"/>
          <p:nvPr/>
        </p:nvSpPr>
        <p:spPr>
          <a:xfrm>
            <a:off x="7812187" y="4492009"/>
            <a:ext cx="1201936" cy="1600438"/>
          </a:xfrm>
          <a:prstGeom prst="rect">
            <a:avLst/>
          </a:prstGeom>
          <a:noFill/>
        </p:spPr>
        <p:txBody>
          <a:bodyPr wrap="square" rtlCol="0">
            <a:spAutoFit/>
          </a:bodyPr>
          <a:lstStyle/>
          <a:p>
            <a:r>
              <a:rPr lang="en-GB" sz="1400" b="1" dirty="0" err="1" smtClean="0"/>
              <a:t>Frogbit</a:t>
            </a:r>
            <a:r>
              <a:rPr lang="en-GB" sz="1400" b="1" dirty="0" smtClean="0"/>
              <a:t> </a:t>
            </a:r>
            <a:endParaRPr lang="en-GB" sz="1400" dirty="0"/>
          </a:p>
          <a:p>
            <a:r>
              <a:rPr lang="en-GB" sz="1400" dirty="0"/>
              <a:t>L</a:t>
            </a:r>
            <a:r>
              <a:rPr lang="en-GB" sz="1400" dirty="0" smtClean="0"/>
              <a:t>ost from two of its four sites, and almost gone from one other</a:t>
            </a:r>
          </a:p>
        </p:txBody>
      </p:sp>
      <p:pic>
        <p:nvPicPr>
          <p:cNvPr id="31" name="Picture 10" descr="Image result for lesser marshwort">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9981" y="4504310"/>
            <a:ext cx="1359335" cy="176999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frogbit">
            <a:hlinkClick r:id="rId10"/>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5385"/>
          <a:stretch/>
        </p:blipFill>
        <p:spPr bwMode="auto">
          <a:xfrm>
            <a:off x="6549136" y="4528059"/>
            <a:ext cx="1274064" cy="174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948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460500" y="120650"/>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b="1" kern="0" dirty="0" smtClean="0">
                <a:solidFill>
                  <a:srgbClr val="005A70"/>
                </a:solidFill>
              </a:rPr>
              <a:t>Results: </a:t>
            </a:r>
            <a:r>
              <a:rPr lang="en-GB" altLang="en-US" b="1" kern="0" dirty="0" smtClean="0">
                <a:solidFill>
                  <a:srgbClr val="005A70"/>
                </a:solidFill>
              </a:rPr>
              <a:t>Wales</a:t>
            </a:r>
            <a:endParaRPr lang="en-GB" altLang="en-US" sz="1800" b="1" kern="0" dirty="0" smtClean="0">
              <a:solidFill>
                <a:srgbClr val="005A70"/>
              </a:solidFill>
            </a:endParaRPr>
          </a:p>
        </p:txBody>
      </p:sp>
      <p:sp>
        <p:nvSpPr>
          <p:cNvPr id="2" name="TextBox 1"/>
          <p:cNvSpPr txBox="1"/>
          <p:nvPr/>
        </p:nvSpPr>
        <p:spPr>
          <a:xfrm>
            <a:off x="1551941" y="832934"/>
            <a:ext cx="7345363" cy="692497"/>
          </a:xfrm>
          <a:prstGeom prst="rect">
            <a:avLst/>
          </a:prstGeom>
          <a:noFill/>
        </p:spPr>
        <p:txBody>
          <a:bodyPr>
            <a:spAutoFit/>
          </a:bodyPr>
          <a:lstStyle/>
          <a:p>
            <a:pPr>
              <a:defRPr/>
            </a:pPr>
            <a:endParaRPr lang="en-GB" altLang="en-US" sz="900" dirty="0">
              <a:latin typeface="Arial" pitchFamily="34" charset="0"/>
              <a:cs typeface="Arial" pitchFamily="34" charset="0"/>
            </a:endParaRPr>
          </a:p>
          <a:p>
            <a:pPr marL="363538" indent="-363538">
              <a:defRPr/>
            </a:pPr>
            <a:r>
              <a:rPr lang="en-GB" altLang="en-US" sz="2400" b="1" dirty="0" smtClean="0">
                <a:solidFill>
                  <a:srgbClr val="005A70"/>
                </a:solidFill>
                <a:latin typeface="Arial" pitchFamily="34" charset="0"/>
                <a:cs typeface="Arial" pitchFamily="34" charset="0"/>
              </a:rPr>
              <a:t>Number of species</a:t>
            </a:r>
            <a:endParaRPr lang="en-GB" altLang="en-US" sz="2400" b="1" dirty="0">
              <a:solidFill>
                <a:srgbClr val="005A70"/>
              </a:solidFill>
              <a:latin typeface="Arial" pitchFamily="34" charset="0"/>
              <a:cs typeface="Arial" pitchFamily="34" charset="0"/>
            </a:endParaRPr>
          </a:p>
          <a:p>
            <a:pPr marL="363538" indent="-363538">
              <a:defRPr/>
            </a:pPr>
            <a:endParaRPr lang="en-GB" altLang="en-US" sz="600" b="1" u="sng" dirty="0">
              <a:latin typeface="Arial" pitchFamily="34" charset="0"/>
              <a:cs typeface="Arial" pitchFamily="34" charset="0"/>
            </a:endParaRPr>
          </a:p>
        </p:txBody>
      </p:sp>
      <p:sp>
        <p:nvSpPr>
          <p:cNvPr id="10" name="TextBox 9"/>
          <p:cNvSpPr txBox="1"/>
          <p:nvPr/>
        </p:nvSpPr>
        <p:spPr>
          <a:xfrm>
            <a:off x="1551941" y="1397675"/>
            <a:ext cx="3634013" cy="2862322"/>
          </a:xfrm>
          <a:prstGeom prst="rect">
            <a:avLst/>
          </a:prstGeom>
          <a:noFill/>
        </p:spPr>
        <p:txBody>
          <a:bodyPr wrap="square">
            <a:spAutoFit/>
          </a:bodyPr>
          <a:lstStyle/>
          <a:p>
            <a:r>
              <a:rPr lang="en-GB" b="1" dirty="0" smtClean="0"/>
              <a:t>Welsh</a:t>
            </a:r>
            <a:r>
              <a:rPr lang="en-GB" dirty="0" smtClean="0"/>
              <a:t> </a:t>
            </a:r>
            <a:r>
              <a:rPr lang="en-GB" b="1" dirty="0"/>
              <a:t>ponds largely retained their plant </a:t>
            </a:r>
            <a:r>
              <a:rPr lang="en-GB" b="1" dirty="0" smtClean="0"/>
              <a:t>richness </a:t>
            </a:r>
            <a:r>
              <a:rPr lang="en-GB" i="1" dirty="0" smtClean="0"/>
              <a:t>(though note there were only 11 sites). </a:t>
            </a:r>
            <a:r>
              <a:rPr lang="en-GB" dirty="0" smtClean="0"/>
              <a:t>However </a:t>
            </a:r>
            <a:r>
              <a:rPr lang="en-GB" dirty="0"/>
              <a:t>there was a </a:t>
            </a:r>
            <a:r>
              <a:rPr lang="en-GB" dirty="0" smtClean="0"/>
              <a:t>slight decline </a:t>
            </a:r>
            <a:r>
              <a:rPr lang="en-GB" dirty="0"/>
              <a:t>in the number of </a:t>
            </a:r>
            <a:r>
              <a:rPr lang="en-GB" i="1" dirty="0"/>
              <a:t>submerged</a:t>
            </a:r>
            <a:r>
              <a:rPr lang="en-GB" dirty="0"/>
              <a:t> species (6%) which are generally the most sensitive group of plants</a:t>
            </a:r>
            <a:endParaRPr lang="en-GB" altLang="en-US" dirty="0" smtClean="0">
              <a:latin typeface="Arial" pitchFamily="34" charset="0"/>
              <a:cs typeface="Arial" pitchFamily="34" charset="0"/>
            </a:endParaRPr>
          </a:p>
          <a:p>
            <a:pPr marL="6350" indent="-6350">
              <a:defRPr/>
            </a:pPr>
            <a:endParaRPr lang="en-GB" altLang="en-US" dirty="0">
              <a:latin typeface="Arial" pitchFamily="34" charset="0"/>
              <a:cs typeface="Arial" pitchFamily="34" charset="0"/>
            </a:endParaRPr>
          </a:p>
          <a:p>
            <a:pPr marL="6350" indent="-6350">
              <a:defRPr/>
            </a:pPr>
            <a:endParaRPr lang="en-GB" altLang="en-US" dirty="0">
              <a:latin typeface="Arial" pitchFamily="34" charset="0"/>
              <a:cs typeface="Arial" pitchFamily="34" charset="0"/>
            </a:endParaRPr>
          </a:p>
        </p:txBody>
      </p:sp>
      <p:sp>
        <p:nvSpPr>
          <p:cNvPr id="11" name="Rectangle 10"/>
          <p:cNvSpPr/>
          <p:nvPr/>
        </p:nvSpPr>
        <p:spPr>
          <a:xfrm>
            <a:off x="1551941" y="3756442"/>
            <a:ext cx="7211238" cy="1569660"/>
          </a:xfrm>
          <a:prstGeom prst="rect">
            <a:avLst/>
          </a:prstGeom>
        </p:spPr>
        <p:txBody>
          <a:bodyPr wrap="square">
            <a:spAutoFit/>
          </a:bodyPr>
          <a:lstStyle/>
          <a:p>
            <a:r>
              <a:rPr lang="en-GB" altLang="en-US" sz="2400" b="1" dirty="0" smtClean="0">
                <a:solidFill>
                  <a:srgbClr val="005A70"/>
                </a:solidFill>
                <a:latin typeface="Arial" pitchFamily="34" charset="0"/>
                <a:cs typeface="Arial" pitchFamily="34" charset="0"/>
              </a:rPr>
              <a:t>Rare species</a:t>
            </a:r>
            <a:endParaRPr lang="en-GB" dirty="0"/>
          </a:p>
          <a:p>
            <a:pPr lvl="0"/>
            <a:r>
              <a:rPr lang="en-GB" dirty="0"/>
              <a:t>Wales does not have its own red </a:t>
            </a:r>
            <a:r>
              <a:rPr lang="en-GB" dirty="0" smtClean="0"/>
              <a:t>list but, </a:t>
            </a:r>
            <a:r>
              <a:rPr lang="en-GB" dirty="0"/>
              <a:t>based on the Welsh S42 species list, the loss rate was similar to England: </a:t>
            </a:r>
            <a:r>
              <a:rPr lang="en-GB" b="1" dirty="0" smtClean="0"/>
              <a:t>50</a:t>
            </a:r>
            <a:r>
              <a:rPr lang="en-GB" b="1" dirty="0"/>
              <a:t>% of sites with an S42 species </a:t>
            </a:r>
            <a:r>
              <a:rPr lang="en-GB" b="1" dirty="0" smtClean="0"/>
              <a:t>lost </a:t>
            </a:r>
            <a:r>
              <a:rPr lang="en-GB" b="1" dirty="0"/>
              <a:t>at least </a:t>
            </a:r>
            <a:r>
              <a:rPr lang="en-GB" b="1" dirty="0" smtClean="0"/>
              <a:t>one by </a:t>
            </a:r>
            <a:r>
              <a:rPr lang="en-GB" b="1" dirty="0"/>
              <a:t>2016. </a:t>
            </a:r>
            <a:r>
              <a:rPr lang="en-GB" dirty="0"/>
              <a:t>(NB There were too few </a:t>
            </a:r>
            <a:r>
              <a:rPr lang="en-GB" dirty="0" smtClean="0"/>
              <a:t>Welsh </a:t>
            </a:r>
            <a:r>
              <a:rPr lang="en-GB" dirty="0"/>
              <a:t>sites with S42 species to test statistical significance levels).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8077" y="977900"/>
            <a:ext cx="3233380" cy="2425034"/>
          </a:xfrm>
          <a:prstGeom prst="rect">
            <a:avLst/>
          </a:prstGeom>
        </p:spPr>
      </p:pic>
    </p:spTree>
    <p:extLst>
      <p:ext uri="{BB962C8B-B14F-4D97-AF65-F5344CB8AC3E}">
        <p14:creationId xmlns:p14="http://schemas.microsoft.com/office/powerpoint/2010/main" val="1463138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FF0000"/>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16666</TotalTime>
  <Words>1857</Words>
  <Application>Microsoft Office PowerPoint</Application>
  <PresentationFormat>On-screen Show (4:3)</PresentationFormat>
  <Paragraphs>247</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Default Design</vt:lpstr>
      <vt:lpstr>PowerPoint Presentation</vt:lpstr>
      <vt:lpstr>Aims</vt:lpstr>
      <vt:lpstr>Background</vt:lpstr>
      <vt:lpstr>What we did…..</vt:lpstr>
      <vt:lpstr>The survey 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Pascale</dc:creator>
  <cp:lastModifiedBy>Penny Williams</cp:lastModifiedBy>
  <cp:revision>639</cp:revision>
  <cp:lastPrinted>2019-05-03T14:38:02Z</cp:lastPrinted>
  <dcterms:created xsi:type="dcterms:W3CDTF">2011-09-21T16:54:40Z</dcterms:created>
  <dcterms:modified xsi:type="dcterms:W3CDTF">2019-05-09T13:22:58Z</dcterms:modified>
</cp:coreProperties>
</file>